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414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E7EBEC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9456" y="286511"/>
            <a:ext cx="8705088" cy="6382512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4800" y="329183"/>
            <a:ext cx="8531352" cy="6196584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306324" y="330707"/>
            <a:ext cx="8531225" cy="6196965"/>
          </a:xfrm>
          <a:custGeom>
            <a:avLst/>
            <a:gdLst/>
            <a:ahLst/>
            <a:cxnLst/>
            <a:rect l="l" t="t" r="r" b="b"/>
            <a:pathLst>
              <a:path w="8531225" h="6196965">
                <a:moveTo>
                  <a:pt x="0" y="128905"/>
                </a:moveTo>
                <a:lnTo>
                  <a:pt x="10134" y="78740"/>
                </a:lnTo>
                <a:lnTo>
                  <a:pt x="37769" y="37719"/>
                </a:lnTo>
                <a:lnTo>
                  <a:pt x="78752" y="10160"/>
                </a:lnTo>
                <a:lnTo>
                  <a:pt x="128943" y="0"/>
                </a:lnTo>
                <a:lnTo>
                  <a:pt x="8401939" y="0"/>
                </a:lnTo>
                <a:lnTo>
                  <a:pt x="8452231" y="10160"/>
                </a:lnTo>
                <a:lnTo>
                  <a:pt x="8493125" y="37719"/>
                </a:lnTo>
                <a:lnTo>
                  <a:pt x="8520811" y="78740"/>
                </a:lnTo>
                <a:lnTo>
                  <a:pt x="8530971" y="128905"/>
                </a:lnTo>
                <a:lnTo>
                  <a:pt x="8530971" y="6067475"/>
                </a:lnTo>
                <a:lnTo>
                  <a:pt x="8520811" y="6117678"/>
                </a:lnTo>
                <a:lnTo>
                  <a:pt x="8493125" y="6158661"/>
                </a:lnTo>
                <a:lnTo>
                  <a:pt x="8452231" y="6186297"/>
                </a:lnTo>
                <a:lnTo>
                  <a:pt x="8401939" y="6196431"/>
                </a:lnTo>
                <a:lnTo>
                  <a:pt x="128943" y="6196431"/>
                </a:lnTo>
                <a:lnTo>
                  <a:pt x="78752" y="6186297"/>
                </a:lnTo>
                <a:lnTo>
                  <a:pt x="37769" y="6158661"/>
                </a:lnTo>
                <a:lnTo>
                  <a:pt x="10134" y="6117678"/>
                </a:lnTo>
                <a:lnTo>
                  <a:pt x="0" y="6067475"/>
                </a:lnTo>
                <a:lnTo>
                  <a:pt x="0" y="128905"/>
                </a:lnTo>
                <a:close/>
              </a:path>
            </a:pathLst>
          </a:custGeom>
          <a:ln w="9144">
            <a:solidFill>
              <a:srgbClr val="A2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17576" y="432816"/>
            <a:ext cx="8308848" cy="3108960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73024" y="1725168"/>
            <a:ext cx="4142232" cy="1313688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047743" y="1725168"/>
            <a:ext cx="4800600" cy="1313688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868168" y="2410967"/>
            <a:ext cx="3685031" cy="131368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2396" y="1886153"/>
            <a:ext cx="7779207" cy="1400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5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E7EBEC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9456" y="286511"/>
            <a:ext cx="8705088" cy="6382512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4800" y="329183"/>
            <a:ext cx="8531352" cy="6196584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306324" y="330707"/>
            <a:ext cx="8531225" cy="6196965"/>
          </a:xfrm>
          <a:custGeom>
            <a:avLst/>
            <a:gdLst/>
            <a:ahLst/>
            <a:cxnLst/>
            <a:rect l="l" t="t" r="r" b="b"/>
            <a:pathLst>
              <a:path w="8531225" h="6196965">
                <a:moveTo>
                  <a:pt x="0" y="128905"/>
                </a:moveTo>
                <a:lnTo>
                  <a:pt x="10134" y="78740"/>
                </a:lnTo>
                <a:lnTo>
                  <a:pt x="37769" y="37719"/>
                </a:lnTo>
                <a:lnTo>
                  <a:pt x="78752" y="10160"/>
                </a:lnTo>
                <a:lnTo>
                  <a:pt x="128943" y="0"/>
                </a:lnTo>
                <a:lnTo>
                  <a:pt x="8401939" y="0"/>
                </a:lnTo>
                <a:lnTo>
                  <a:pt x="8452231" y="10160"/>
                </a:lnTo>
                <a:lnTo>
                  <a:pt x="8493125" y="37719"/>
                </a:lnTo>
                <a:lnTo>
                  <a:pt x="8520811" y="78740"/>
                </a:lnTo>
                <a:lnTo>
                  <a:pt x="8530971" y="128905"/>
                </a:lnTo>
                <a:lnTo>
                  <a:pt x="8530971" y="6067475"/>
                </a:lnTo>
                <a:lnTo>
                  <a:pt x="8520811" y="6117678"/>
                </a:lnTo>
                <a:lnTo>
                  <a:pt x="8493125" y="6158661"/>
                </a:lnTo>
                <a:lnTo>
                  <a:pt x="8452231" y="6186297"/>
                </a:lnTo>
                <a:lnTo>
                  <a:pt x="8401939" y="6196431"/>
                </a:lnTo>
                <a:lnTo>
                  <a:pt x="128943" y="6196431"/>
                </a:lnTo>
                <a:lnTo>
                  <a:pt x="78752" y="6186297"/>
                </a:lnTo>
                <a:lnTo>
                  <a:pt x="37769" y="6158661"/>
                </a:lnTo>
                <a:lnTo>
                  <a:pt x="10134" y="6117678"/>
                </a:lnTo>
                <a:lnTo>
                  <a:pt x="0" y="6067475"/>
                </a:lnTo>
                <a:lnTo>
                  <a:pt x="0" y="128905"/>
                </a:lnTo>
                <a:close/>
              </a:path>
            </a:pathLst>
          </a:custGeom>
          <a:ln w="9144">
            <a:solidFill>
              <a:srgbClr val="A2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17576" y="432816"/>
            <a:ext cx="8308848" cy="54864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95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75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95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E7EBEC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9456" y="286511"/>
            <a:ext cx="8705088" cy="6382512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4800" y="329183"/>
            <a:ext cx="8531352" cy="6196584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306324" y="330707"/>
            <a:ext cx="8531225" cy="6196965"/>
          </a:xfrm>
          <a:custGeom>
            <a:avLst/>
            <a:gdLst/>
            <a:ahLst/>
            <a:cxnLst/>
            <a:rect l="l" t="t" r="r" b="b"/>
            <a:pathLst>
              <a:path w="8531225" h="6196965">
                <a:moveTo>
                  <a:pt x="0" y="128905"/>
                </a:moveTo>
                <a:lnTo>
                  <a:pt x="10134" y="78740"/>
                </a:lnTo>
                <a:lnTo>
                  <a:pt x="37769" y="37719"/>
                </a:lnTo>
                <a:lnTo>
                  <a:pt x="78752" y="10160"/>
                </a:lnTo>
                <a:lnTo>
                  <a:pt x="128943" y="0"/>
                </a:lnTo>
                <a:lnTo>
                  <a:pt x="8401939" y="0"/>
                </a:lnTo>
                <a:lnTo>
                  <a:pt x="8452231" y="10160"/>
                </a:lnTo>
                <a:lnTo>
                  <a:pt x="8493125" y="37719"/>
                </a:lnTo>
                <a:lnTo>
                  <a:pt x="8520811" y="78740"/>
                </a:lnTo>
                <a:lnTo>
                  <a:pt x="8530971" y="128905"/>
                </a:lnTo>
                <a:lnTo>
                  <a:pt x="8530971" y="6067475"/>
                </a:lnTo>
                <a:lnTo>
                  <a:pt x="8520811" y="6117678"/>
                </a:lnTo>
                <a:lnTo>
                  <a:pt x="8493125" y="6158661"/>
                </a:lnTo>
                <a:lnTo>
                  <a:pt x="8452231" y="6186297"/>
                </a:lnTo>
                <a:lnTo>
                  <a:pt x="8401939" y="6196431"/>
                </a:lnTo>
                <a:lnTo>
                  <a:pt x="128943" y="6196431"/>
                </a:lnTo>
                <a:lnTo>
                  <a:pt x="78752" y="6186297"/>
                </a:lnTo>
                <a:lnTo>
                  <a:pt x="37769" y="6158661"/>
                </a:lnTo>
                <a:lnTo>
                  <a:pt x="10134" y="6117678"/>
                </a:lnTo>
                <a:lnTo>
                  <a:pt x="0" y="6067475"/>
                </a:lnTo>
                <a:lnTo>
                  <a:pt x="0" y="128905"/>
                </a:lnTo>
                <a:close/>
              </a:path>
            </a:pathLst>
          </a:custGeom>
          <a:ln w="9144">
            <a:solidFill>
              <a:srgbClr val="A2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17576" y="432816"/>
            <a:ext cx="8308848" cy="54864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95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E7EBEC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19456" y="286511"/>
            <a:ext cx="8705088" cy="6382512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04800" y="329183"/>
            <a:ext cx="8531352" cy="6196584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306324" y="330707"/>
            <a:ext cx="8531225" cy="6196965"/>
          </a:xfrm>
          <a:custGeom>
            <a:avLst/>
            <a:gdLst/>
            <a:ahLst/>
            <a:cxnLst/>
            <a:rect l="l" t="t" r="r" b="b"/>
            <a:pathLst>
              <a:path w="8531225" h="6196965">
                <a:moveTo>
                  <a:pt x="0" y="128905"/>
                </a:moveTo>
                <a:lnTo>
                  <a:pt x="10134" y="78740"/>
                </a:lnTo>
                <a:lnTo>
                  <a:pt x="37769" y="37719"/>
                </a:lnTo>
                <a:lnTo>
                  <a:pt x="78752" y="10160"/>
                </a:lnTo>
                <a:lnTo>
                  <a:pt x="128943" y="0"/>
                </a:lnTo>
                <a:lnTo>
                  <a:pt x="8401939" y="0"/>
                </a:lnTo>
                <a:lnTo>
                  <a:pt x="8452231" y="10160"/>
                </a:lnTo>
                <a:lnTo>
                  <a:pt x="8493125" y="37719"/>
                </a:lnTo>
                <a:lnTo>
                  <a:pt x="8520811" y="78740"/>
                </a:lnTo>
                <a:lnTo>
                  <a:pt x="8530971" y="128905"/>
                </a:lnTo>
                <a:lnTo>
                  <a:pt x="8530971" y="6067475"/>
                </a:lnTo>
                <a:lnTo>
                  <a:pt x="8520811" y="6117678"/>
                </a:lnTo>
                <a:lnTo>
                  <a:pt x="8493125" y="6158661"/>
                </a:lnTo>
                <a:lnTo>
                  <a:pt x="8452231" y="6186297"/>
                </a:lnTo>
                <a:lnTo>
                  <a:pt x="8401939" y="6196431"/>
                </a:lnTo>
                <a:lnTo>
                  <a:pt x="128943" y="6196431"/>
                </a:lnTo>
                <a:lnTo>
                  <a:pt x="78752" y="6186297"/>
                </a:lnTo>
                <a:lnTo>
                  <a:pt x="37769" y="6158661"/>
                </a:lnTo>
                <a:lnTo>
                  <a:pt x="10134" y="6117678"/>
                </a:lnTo>
                <a:lnTo>
                  <a:pt x="0" y="6067475"/>
                </a:lnTo>
                <a:lnTo>
                  <a:pt x="0" y="128905"/>
                </a:lnTo>
                <a:close/>
              </a:path>
            </a:pathLst>
          </a:custGeom>
          <a:ln w="9144">
            <a:solidFill>
              <a:srgbClr val="A2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76272" y="589229"/>
            <a:ext cx="5791454" cy="629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95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74090" y="1558493"/>
            <a:ext cx="7795818" cy="39960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5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www.mfub.bg.ac.rs/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D85EC29-6742-4E27-9111-E3F0D08CE7D7}"/>
              </a:ext>
            </a:extLst>
          </p:cNvPr>
          <p:cNvSpPr/>
          <p:nvPr/>
        </p:nvSpPr>
        <p:spPr>
          <a:xfrm>
            <a:off x="723900" y="825744"/>
            <a:ext cx="7696200" cy="25908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723900" y="1524000"/>
            <a:ext cx="7779207" cy="1400175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2585720" marR="5080" indent="-2299335">
              <a:lnSpc>
                <a:spcPct val="100000"/>
              </a:lnSpc>
              <a:spcBef>
                <a:spcPts val="115"/>
              </a:spcBef>
            </a:pPr>
            <a:r>
              <a:rPr lang="en-US" spc="10" dirty="0"/>
              <a:t>CHEMICAL ETOLOGICAL FACTORS</a:t>
            </a:r>
            <a:endParaRPr spc="-6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76600" y="421937"/>
            <a:ext cx="5867400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dirty="0"/>
              <a:t>DM Type 1</a:t>
            </a:r>
            <a:br>
              <a:rPr lang="sr-Latn-RS" sz="3600" dirty="0"/>
            </a:br>
            <a:r>
              <a:rPr lang="en-US" sz="3600" dirty="0"/>
              <a:t> Development</a:t>
            </a:r>
            <a:endParaRPr sz="3600" dirty="0"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00" y="1524000"/>
            <a:ext cx="8001000" cy="4953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782445" y="685800"/>
            <a:ext cx="5731510" cy="629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en-US" spc="20"/>
              <a:t>Diabetes ketoacidosis</a:t>
            </a:r>
            <a:endParaRPr dirty="0"/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66800" y="1676400"/>
            <a:ext cx="7162800" cy="47244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989441" y="685800"/>
            <a:ext cx="515937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spc="-5"/>
              <a:t>Diabetes ketoacidosis</a:t>
            </a:r>
            <a:endParaRPr sz="3600" dirty="0"/>
          </a:p>
        </p:txBody>
      </p:sp>
      <p:sp>
        <p:nvSpPr>
          <p:cNvPr id="6" name="object 6"/>
          <p:cNvSpPr txBox="1"/>
          <p:nvPr/>
        </p:nvSpPr>
        <p:spPr>
          <a:xfrm>
            <a:off x="703884" y="1558493"/>
            <a:ext cx="7730490" cy="3433119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280670" marR="5080" indent="-268605">
              <a:lnSpc>
                <a:spcPct val="102200"/>
              </a:lnSpc>
              <a:spcBef>
                <a:spcPts val="4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b="1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decrease in alkaline reserve</a:t>
            </a:r>
            <a:r>
              <a:rPr lang="en-US" sz="275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2750" dirty="0">
                <a:latin typeface="Times New Roman"/>
                <a:cs typeface="Times New Roman"/>
              </a:rPr>
              <a:t>(due to consumption of bicarbonate ions to neutralize ketone bodies in the blood)</a:t>
            </a:r>
          </a:p>
          <a:p>
            <a:pPr marL="280670" marR="5080" indent="-268605">
              <a:lnSpc>
                <a:spcPct val="102200"/>
              </a:lnSpc>
              <a:spcBef>
                <a:spcPts val="4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dirty="0">
                <a:latin typeface="Times New Roman"/>
                <a:cs typeface="Times New Roman"/>
              </a:rPr>
              <a:t>occurrence of decompensated </a:t>
            </a:r>
            <a:r>
              <a:rPr lang="en-US" sz="2750" b="1" dirty="0">
                <a:solidFill>
                  <a:srgbClr val="B8531D"/>
                </a:solidFill>
                <a:latin typeface="Times New Roman"/>
                <a:cs typeface="Times New Roman"/>
              </a:rPr>
              <a:t>metabolic acidosis</a:t>
            </a:r>
          </a:p>
          <a:p>
            <a:pPr marL="280670" marR="5080" indent="-268605">
              <a:lnSpc>
                <a:spcPct val="102200"/>
              </a:lnSpc>
              <a:spcBef>
                <a:spcPts val="4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b="1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Dehydration, acidosis and disturbances in electrolyte concentration</a:t>
            </a:r>
            <a:endParaRPr lang="sr-Latn-RS" sz="2750" b="1" dirty="0">
              <a:solidFill>
                <a:schemeClr val="accent6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80670" marR="5080" indent="-268605">
              <a:lnSpc>
                <a:spcPct val="102200"/>
              </a:lnSpc>
              <a:spcBef>
                <a:spcPts val="4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dirty="0">
                <a:latin typeface="Times New Roman"/>
                <a:cs typeface="Times New Roman"/>
              </a:rPr>
              <a:t>direct </a:t>
            </a:r>
            <a:r>
              <a:rPr lang="en-US" sz="2750" b="1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narcotic action </a:t>
            </a:r>
            <a:r>
              <a:rPr lang="en-US" sz="2750" dirty="0">
                <a:latin typeface="Times New Roman"/>
                <a:cs typeface="Times New Roman"/>
              </a:rPr>
              <a:t>of ketone bodies on CNS cells</a:t>
            </a:r>
          </a:p>
          <a:p>
            <a:pPr marL="280670" marR="5080" indent="-268605">
              <a:lnSpc>
                <a:spcPct val="102200"/>
              </a:lnSpc>
              <a:spcBef>
                <a:spcPts val="4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b="1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ketoacidosis diabetic coma</a:t>
            </a:r>
            <a:endParaRPr sz="2750" b="1" dirty="0">
              <a:solidFill>
                <a:schemeClr val="accent6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646273" y="657307"/>
            <a:ext cx="6333490" cy="629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en-US" spc="25"/>
              <a:t>Hepatic encephalopathy</a:t>
            </a:r>
            <a:endParaRPr spc="20" dirty="0"/>
          </a:p>
        </p:txBody>
      </p:sp>
      <p:sp>
        <p:nvSpPr>
          <p:cNvPr id="6" name="object 6"/>
          <p:cNvSpPr txBox="1"/>
          <p:nvPr/>
        </p:nvSpPr>
        <p:spPr>
          <a:xfrm>
            <a:off x="627684" y="1286592"/>
            <a:ext cx="7345045" cy="5272597"/>
          </a:xfrm>
          <a:prstGeom prst="rect">
            <a:avLst/>
          </a:prstGeom>
        </p:spPr>
        <p:txBody>
          <a:bodyPr vert="horz" wrap="square" lIns="0" tIns="527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lang="en-US" sz="3000" spc="-100" dirty="0">
                <a:latin typeface="Times New Roman"/>
                <a:cs typeface="Times New Roman"/>
              </a:rPr>
              <a:t>Cause:</a:t>
            </a:r>
          </a:p>
          <a:p>
            <a:pPr marL="469900" indent="-457200">
              <a:lnSpc>
                <a:spcPct val="100000"/>
              </a:lnSpc>
              <a:spcBef>
                <a:spcPts val="415"/>
              </a:spcBef>
              <a:buFont typeface="Arial" panose="020B0604020202020204" pitchFamily="34" charset="0"/>
              <a:buChar char="•"/>
            </a:pPr>
            <a:r>
              <a:rPr lang="en-US" sz="3000" spc="-100" dirty="0">
                <a:latin typeface="Times New Roman"/>
                <a:cs typeface="Times New Roman"/>
              </a:rPr>
              <a:t>liver failure</a:t>
            </a:r>
          </a:p>
          <a:p>
            <a:pPr marL="469900" indent="-457200">
              <a:lnSpc>
                <a:spcPct val="100000"/>
              </a:lnSpc>
              <a:spcBef>
                <a:spcPts val="415"/>
              </a:spcBef>
              <a:buFont typeface="Arial" panose="020B0604020202020204" pitchFamily="34" charset="0"/>
              <a:buChar char="•"/>
            </a:pPr>
            <a:r>
              <a:rPr lang="en-US" sz="3000" spc="-100" dirty="0" err="1">
                <a:latin typeface="Times New Roman"/>
                <a:cs typeface="Times New Roman"/>
              </a:rPr>
              <a:t>porto</a:t>
            </a:r>
            <a:r>
              <a:rPr lang="en-US" sz="3000" spc="-100" dirty="0">
                <a:latin typeface="Times New Roman"/>
                <a:cs typeface="Times New Roman"/>
              </a:rPr>
              <a:t>-systemic shunts (for liver cirrhosis and portal hypertension)</a:t>
            </a:r>
            <a:endParaRPr lang="sr-Latn-RS" sz="3000" spc="-1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lang="en-US" sz="3000" b="1" spc="-25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Increasing concentration:</a:t>
            </a: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lang="en-US" sz="3000" b="1" spc="-25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Ammonia and other compounds:</a:t>
            </a:r>
            <a:endParaRPr lang="sr-Latn-RS" sz="3000" b="1" spc="-25" dirty="0">
              <a:solidFill>
                <a:schemeClr val="accent6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spcBef>
                <a:spcPts val="415"/>
              </a:spcBef>
              <a:buFont typeface="Arial" panose="020B0604020202020204" pitchFamily="34" charset="0"/>
              <a:buChar char="•"/>
            </a:pPr>
            <a:r>
              <a:rPr lang="en-US" sz="2600" spc="-10" dirty="0">
                <a:latin typeface="Times New Roman"/>
                <a:cs typeface="Times New Roman"/>
              </a:rPr>
              <a:t>phenol,</a:t>
            </a:r>
          </a:p>
          <a:p>
            <a:pPr marL="469900" indent="-457200">
              <a:lnSpc>
                <a:spcPct val="100000"/>
              </a:lnSpc>
              <a:spcBef>
                <a:spcPts val="415"/>
              </a:spcBef>
              <a:buFont typeface="Arial" panose="020B0604020202020204" pitchFamily="34" charset="0"/>
              <a:buChar char="•"/>
            </a:pPr>
            <a:r>
              <a:rPr lang="en-US" sz="2600" spc="-10" dirty="0">
                <a:latin typeface="Times New Roman"/>
                <a:cs typeface="Times New Roman"/>
              </a:rPr>
              <a:t>indole,</a:t>
            </a:r>
          </a:p>
          <a:p>
            <a:pPr marL="469900" indent="-457200">
              <a:lnSpc>
                <a:spcPct val="100000"/>
              </a:lnSpc>
              <a:spcBef>
                <a:spcPts val="415"/>
              </a:spcBef>
              <a:buFont typeface="Arial" panose="020B0604020202020204" pitchFamily="34" charset="0"/>
              <a:buChar char="•"/>
            </a:pPr>
            <a:r>
              <a:rPr lang="en-US" sz="2600" spc="-10" dirty="0">
                <a:latin typeface="Times New Roman"/>
                <a:cs typeface="Times New Roman"/>
              </a:rPr>
              <a:t>mercaptan,</a:t>
            </a:r>
          </a:p>
          <a:p>
            <a:pPr marL="469900" indent="-457200">
              <a:lnSpc>
                <a:spcPct val="100000"/>
              </a:lnSpc>
              <a:spcBef>
                <a:spcPts val="415"/>
              </a:spcBef>
              <a:buFont typeface="Arial" panose="020B0604020202020204" pitchFamily="34" charset="0"/>
              <a:buChar char="•"/>
            </a:pPr>
            <a:r>
              <a:rPr lang="en-US" sz="2600" spc="-10" dirty="0">
                <a:latin typeface="Times New Roman"/>
                <a:cs typeface="Times New Roman"/>
              </a:rPr>
              <a:t>of branched amino acids</a:t>
            </a:r>
          </a:p>
          <a:p>
            <a:pPr marL="469900" indent="-457200">
              <a:lnSpc>
                <a:spcPct val="100000"/>
              </a:lnSpc>
              <a:spcBef>
                <a:spcPts val="415"/>
              </a:spcBef>
              <a:buFont typeface="Arial" panose="020B0604020202020204" pitchFamily="34" charset="0"/>
              <a:buChar char="•"/>
            </a:pPr>
            <a:r>
              <a:rPr lang="en-US" sz="2600" spc="-10" dirty="0">
                <a:latin typeface="Times New Roman"/>
                <a:cs typeface="Times New Roman"/>
              </a:rPr>
              <a:t>of short-chain fatty acids</a:t>
            </a:r>
            <a:endParaRPr sz="26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905000" y="914400"/>
            <a:ext cx="569976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spc="-5"/>
              <a:t>Hepatic encephalopathy</a:t>
            </a:r>
            <a:endParaRPr sz="3600" dirty="0"/>
          </a:p>
        </p:txBody>
      </p:sp>
      <p:sp>
        <p:nvSpPr>
          <p:cNvPr id="6" name="object 6"/>
          <p:cNvSpPr txBox="1"/>
          <p:nvPr/>
        </p:nvSpPr>
        <p:spPr>
          <a:xfrm>
            <a:off x="627684" y="1634997"/>
            <a:ext cx="6883400" cy="3209725"/>
          </a:xfrm>
          <a:prstGeom prst="rect">
            <a:avLst/>
          </a:prstGeom>
        </p:spPr>
        <p:txBody>
          <a:bodyPr vert="horz" wrap="square" lIns="0" tIns="5715" rIns="0" bIns="0" rtlCol="0">
            <a:spAutoFit/>
          </a:bodyPr>
          <a:lstStyle/>
          <a:p>
            <a:pPr marL="280670" marR="763270" indent="-268605">
              <a:lnSpc>
                <a:spcPct val="101899"/>
              </a:lnSpc>
              <a:spcBef>
                <a:spcPts val="4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b="1" spc="-5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Reaction of brain ammonia with alpha-ketoglutaric acid</a:t>
            </a:r>
            <a:endParaRPr lang="sr-Latn-RS" sz="2750" b="1" spc="-5" dirty="0">
              <a:solidFill>
                <a:schemeClr val="accent6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80670" marR="763270" indent="-268605">
              <a:lnSpc>
                <a:spcPct val="101899"/>
              </a:lnSpc>
              <a:spcBef>
                <a:spcPts val="4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b="1" spc="-5" dirty="0">
                <a:latin typeface="Times New Roman"/>
                <a:cs typeface="Times New Roman"/>
              </a:rPr>
              <a:t>ammonia </a:t>
            </a:r>
            <a:r>
              <a:rPr lang="en-US" sz="2750" b="1" spc="-5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"steals</a:t>
            </a:r>
            <a:r>
              <a:rPr lang="en-US" sz="2750" b="1" spc="-5" dirty="0">
                <a:latin typeface="Times New Roman"/>
                <a:cs typeface="Times New Roman"/>
              </a:rPr>
              <a:t>" the substrate from the Krebs cycle of tricarboxylic acids</a:t>
            </a:r>
            <a:endParaRPr sz="3550" dirty="0">
              <a:latin typeface="Times New Roman"/>
              <a:cs typeface="Times New Roman"/>
            </a:endParaRPr>
          </a:p>
          <a:p>
            <a:pPr marL="567690" lvl="1" indent="-211454">
              <a:lnSpc>
                <a:spcPct val="100000"/>
              </a:lnSpc>
              <a:buFont typeface="Arial MT"/>
              <a:buChar char="•"/>
              <a:tabLst>
                <a:tab pos="568325" algn="l"/>
              </a:tabLst>
            </a:pPr>
            <a:r>
              <a:rPr lang="en-US" sz="2400" spc="-35" dirty="0">
                <a:latin typeface="Times New Roman"/>
                <a:cs typeface="Times New Roman"/>
              </a:rPr>
              <a:t>reduced creation of ATR in the Krebs cycle</a:t>
            </a:r>
          </a:p>
          <a:p>
            <a:pPr marL="567690" lvl="1" indent="-211454">
              <a:lnSpc>
                <a:spcPct val="100000"/>
              </a:lnSpc>
              <a:buFont typeface="Arial MT"/>
              <a:buChar char="•"/>
              <a:tabLst>
                <a:tab pos="568325" algn="l"/>
              </a:tabLst>
            </a:pPr>
            <a:r>
              <a:rPr lang="en-US" sz="2400" spc="-35" dirty="0">
                <a:latin typeface="Times New Roman"/>
                <a:cs typeface="Times New Roman"/>
              </a:rPr>
              <a:t>decrease in neuronal Na-K-ATPase activity</a:t>
            </a:r>
          </a:p>
          <a:p>
            <a:pPr marL="567690" lvl="1" indent="-211454">
              <a:lnSpc>
                <a:spcPct val="100000"/>
              </a:lnSpc>
              <a:buFont typeface="Arial MT"/>
              <a:buChar char="•"/>
              <a:tabLst>
                <a:tab pos="568325" algn="l"/>
              </a:tabLst>
            </a:pPr>
            <a:r>
              <a:rPr lang="en-US" sz="2400" spc="-35" dirty="0">
                <a:latin typeface="Times New Roman"/>
                <a:cs typeface="Times New Roman"/>
              </a:rPr>
              <a:t>the emergence of repolarization of the neuron membrane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690242" y="564337"/>
            <a:ext cx="569976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spc="-5"/>
              <a:t>Hepatic encephalopathy</a:t>
            </a:r>
            <a:endParaRPr sz="3600" dirty="0"/>
          </a:p>
        </p:txBody>
      </p:sp>
      <p:sp>
        <p:nvSpPr>
          <p:cNvPr id="6" name="object 6"/>
          <p:cNvSpPr txBox="1"/>
          <p:nvPr/>
        </p:nvSpPr>
        <p:spPr>
          <a:xfrm>
            <a:off x="627684" y="1406778"/>
            <a:ext cx="7017384" cy="5132431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280670" marR="711200" indent="-268605">
              <a:lnSpc>
                <a:spcPct val="101800"/>
              </a:lnSpc>
              <a:spcBef>
                <a:spcPts val="5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b="1" spc="-1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increasing concentration </a:t>
            </a:r>
            <a:r>
              <a:rPr lang="en-US" sz="2750" b="1" spc="1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of branched amino acids</a:t>
            </a:r>
            <a:endParaRPr sz="2750" dirty="0">
              <a:solidFill>
                <a:schemeClr val="accent6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567690" lvl="1" indent="-211454">
              <a:lnSpc>
                <a:spcPct val="100000"/>
              </a:lnSpc>
              <a:spcBef>
                <a:spcPts val="580"/>
              </a:spcBef>
              <a:buFont typeface="Arial MT"/>
              <a:buChar char="•"/>
              <a:tabLst>
                <a:tab pos="568325" algn="l"/>
              </a:tabLst>
            </a:pPr>
            <a:r>
              <a:rPr lang="en-US" sz="2400" spc="-65" dirty="0">
                <a:latin typeface="Times New Roman"/>
                <a:cs typeface="Times New Roman"/>
              </a:rPr>
              <a:t>with a decrease in the concentration of unbranched</a:t>
            </a:r>
          </a:p>
          <a:p>
            <a:pPr marL="567690" lvl="1" indent="-211454">
              <a:lnSpc>
                <a:spcPct val="100000"/>
              </a:lnSpc>
              <a:spcBef>
                <a:spcPts val="580"/>
              </a:spcBef>
              <a:buFont typeface="Arial MT"/>
              <a:buChar char="•"/>
              <a:tabLst>
                <a:tab pos="568325" algn="l"/>
              </a:tabLst>
            </a:pPr>
            <a:r>
              <a:rPr lang="en-US" sz="2400" spc="-65" dirty="0">
                <a:latin typeface="Times New Roman"/>
                <a:cs typeface="Times New Roman"/>
              </a:rPr>
              <a:t>amino acid</a:t>
            </a:r>
          </a:p>
          <a:p>
            <a:pPr marL="567690" lvl="1" indent="-211454">
              <a:lnSpc>
                <a:spcPct val="100000"/>
              </a:lnSpc>
              <a:spcBef>
                <a:spcPts val="580"/>
              </a:spcBef>
              <a:buFont typeface="Arial MT"/>
              <a:buChar char="•"/>
              <a:tabLst>
                <a:tab pos="568325" algn="l"/>
              </a:tabLst>
            </a:pPr>
            <a:r>
              <a:rPr lang="en-US" sz="2400" b="1" spc="-65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increased concentration of short-chain fatty acids</a:t>
            </a:r>
            <a:endParaRPr lang="sr-Latn-RS" sz="2400" b="1" spc="-65" dirty="0">
              <a:solidFill>
                <a:schemeClr val="accent6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567690" lvl="1" indent="-211454">
              <a:lnSpc>
                <a:spcPct val="100000"/>
              </a:lnSpc>
              <a:spcBef>
                <a:spcPts val="580"/>
              </a:spcBef>
              <a:buFont typeface="Arial MT"/>
              <a:buChar char="•"/>
              <a:tabLst>
                <a:tab pos="568325" algn="l"/>
              </a:tabLst>
            </a:pPr>
            <a:r>
              <a:rPr lang="en-US" sz="2750" b="1" spc="-30" dirty="0">
                <a:latin typeface="Times New Roman"/>
                <a:cs typeface="Times New Roman"/>
              </a:rPr>
              <a:t>short chain fatty acids</a:t>
            </a:r>
          </a:p>
          <a:p>
            <a:pPr marL="567690" lvl="1" indent="-211454">
              <a:lnSpc>
                <a:spcPct val="100000"/>
              </a:lnSpc>
              <a:spcBef>
                <a:spcPts val="580"/>
              </a:spcBef>
              <a:buFont typeface="Arial MT"/>
              <a:buChar char="•"/>
              <a:tabLst>
                <a:tab pos="568325" algn="l"/>
              </a:tabLst>
            </a:pPr>
            <a:r>
              <a:rPr lang="en-US" sz="2750" spc="-30" dirty="0">
                <a:latin typeface="Times New Roman"/>
                <a:cs typeface="Times New Roman"/>
              </a:rPr>
              <a:t>competition with </a:t>
            </a:r>
            <a:r>
              <a:rPr lang="en-US" sz="2750" b="1" spc="-30" dirty="0">
                <a:latin typeface="Times New Roman"/>
                <a:cs typeface="Times New Roman"/>
              </a:rPr>
              <a:t>tryptophan</a:t>
            </a:r>
            <a:r>
              <a:rPr lang="en-US" sz="2750" spc="-30" dirty="0">
                <a:latin typeface="Times New Roman"/>
                <a:cs typeface="Times New Roman"/>
              </a:rPr>
              <a:t> (in binding to</a:t>
            </a:r>
          </a:p>
          <a:p>
            <a:pPr marL="567690" lvl="1" indent="-211454">
              <a:lnSpc>
                <a:spcPct val="100000"/>
              </a:lnSpc>
              <a:spcBef>
                <a:spcPts val="580"/>
              </a:spcBef>
              <a:buFont typeface="Arial MT"/>
              <a:buChar char="•"/>
              <a:tabLst>
                <a:tab pos="568325" algn="l"/>
              </a:tabLst>
            </a:pPr>
            <a:r>
              <a:rPr lang="en-US" sz="2750" spc="-30" dirty="0">
                <a:latin typeface="Times New Roman"/>
                <a:cs typeface="Times New Roman"/>
              </a:rPr>
              <a:t>albumin)</a:t>
            </a:r>
          </a:p>
          <a:p>
            <a:pPr marL="567690" lvl="1" indent="-211454">
              <a:lnSpc>
                <a:spcPct val="100000"/>
              </a:lnSpc>
              <a:spcBef>
                <a:spcPts val="580"/>
              </a:spcBef>
              <a:buFont typeface="Arial MT"/>
              <a:buChar char="•"/>
              <a:tabLst>
                <a:tab pos="568325" algn="l"/>
              </a:tabLst>
            </a:pPr>
            <a:r>
              <a:rPr lang="en-US" sz="2750" spc="-30" dirty="0">
                <a:latin typeface="Times New Roman"/>
                <a:cs typeface="Times New Roman"/>
              </a:rPr>
              <a:t>increasing the concentration of free </a:t>
            </a:r>
            <a:r>
              <a:rPr lang="en-US" sz="2750" b="1" spc="-30" dirty="0">
                <a:latin typeface="Times New Roman"/>
                <a:cs typeface="Times New Roman"/>
              </a:rPr>
              <a:t>tryptophan</a:t>
            </a:r>
          </a:p>
          <a:p>
            <a:pPr marL="567690" lvl="1" indent="-211454">
              <a:lnSpc>
                <a:spcPct val="100000"/>
              </a:lnSpc>
              <a:spcBef>
                <a:spcPts val="580"/>
              </a:spcBef>
              <a:buFont typeface="Arial MT"/>
              <a:buChar char="•"/>
              <a:tabLst>
                <a:tab pos="568325" algn="l"/>
              </a:tabLst>
            </a:pPr>
            <a:r>
              <a:rPr lang="en-US" sz="2750" spc="-30" dirty="0">
                <a:latin typeface="Times New Roman"/>
                <a:cs typeface="Times New Roman"/>
              </a:rPr>
              <a:t>(</a:t>
            </a:r>
            <a:r>
              <a:rPr lang="en-US" sz="2750" b="1" spc="-30" dirty="0">
                <a:latin typeface="Times New Roman"/>
                <a:cs typeface="Times New Roman"/>
              </a:rPr>
              <a:t>serotonin</a:t>
            </a:r>
            <a:r>
              <a:rPr lang="en-US" sz="2750" spc="-30" dirty="0">
                <a:latin typeface="Times New Roman"/>
                <a:cs typeface="Times New Roman"/>
              </a:rPr>
              <a:t> precursor)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524000" y="804663"/>
            <a:ext cx="6333490" cy="629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en-US" spc="25"/>
              <a:t>Hepatic encephalopathy</a:t>
            </a:r>
            <a:endParaRPr spc="20" dirty="0"/>
          </a:p>
        </p:txBody>
      </p:sp>
      <p:sp>
        <p:nvSpPr>
          <p:cNvPr id="6" name="object 6"/>
          <p:cNvSpPr txBox="1"/>
          <p:nvPr/>
        </p:nvSpPr>
        <p:spPr>
          <a:xfrm>
            <a:off x="627684" y="1739595"/>
            <a:ext cx="7412990" cy="429733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en-US" sz="2750" b="1" spc="-5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An increase in the concentration of ammonia in the blood</a:t>
            </a:r>
            <a:endParaRPr lang="sr-Latn-RS" sz="2750" b="1" spc="-5" dirty="0">
              <a:solidFill>
                <a:schemeClr val="accent6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spcBef>
                <a:spcPts val="110"/>
              </a:spcBef>
              <a:buFont typeface="Arial" panose="020B0604020202020204" pitchFamily="34" charset="0"/>
              <a:buChar char="•"/>
            </a:pPr>
            <a:r>
              <a:rPr lang="en-US" sz="2750" spc="20" dirty="0">
                <a:latin typeface="Times New Roman"/>
                <a:cs typeface="Times New Roman"/>
              </a:rPr>
              <a:t>not detoxified in the liver (formed in the metabolism of AK)</a:t>
            </a:r>
          </a:p>
          <a:p>
            <a:pPr marL="469900" indent="-457200">
              <a:lnSpc>
                <a:spcPct val="100000"/>
              </a:lnSpc>
              <a:spcBef>
                <a:spcPts val="110"/>
              </a:spcBef>
              <a:buFont typeface="Arial" panose="020B0604020202020204" pitchFamily="34" charset="0"/>
              <a:buChar char="•"/>
            </a:pPr>
            <a:r>
              <a:rPr lang="en-US" sz="2750" spc="20" dirty="0">
                <a:latin typeface="Times New Roman"/>
                <a:cs typeface="Times New Roman"/>
              </a:rPr>
              <a:t>bypasses the liver due to portal hypertension and collateral blood flow</a:t>
            </a:r>
          </a:p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sr-Latn-RS" sz="2750" spc="20" dirty="0">
                <a:latin typeface="Times New Roman"/>
                <a:cs typeface="Times New Roman"/>
              </a:rPr>
              <a:t>- </a:t>
            </a:r>
            <a:r>
              <a:rPr lang="en-US" sz="2750" spc="20" dirty="0">
                <a:latin typeface="Times New Roman"/>
                <a:cs typeface="Times New Roman"/>
              </a:rPr>
              <a:t>from the small intestine (formed during protein digestion)</a:t>
            </a:r>
          </a:p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sr-Latn-RS" sz="2750" spc="20" dirty="0">
                <a:latin typeface="Times New Roman"/>
                <a:cs typeface="Times New Roman"/>
              </a:rPr>
              <a:t>- </a:t>
            </a:r>
            <a:r>
              <a:rPr lang="en-US" sz="2750" spc="20" dirty="0">
                <a:latin typeface="Times New Roman"/>
                <a:cs typeface="Times New Roman"/>
              </a:rPr>
              <a:t>from the large intestine (due to the effect of bacterial urease </a:t>
            </a:r>
            <a:r>
              <a:rPr lang="en-US" sz="2750" spc="20" dirty="0" err="1">
                <a:latin typeface="Times New Roman"/>
                <a:cs typeface="Times New Roman"/>
              </a:rPr>
              <a:t>ondevice</a:t>
            </a:r>
            <a:r>
              <a:rPr lang="en-US" sz="2750" spc="20" dirty="0">
                <a:latin typeface="Times New Roman"/>
                <a:cs typeface="Times New Roman"/>
              </a:rPr>
              <a:t>)</a:t>
            </a:r>
            <a:endParaRPr lang="ru-RU"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244725" y="582482"/>
            <a:ext cx="4654550" cy="629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en-US"/>
              <a:t>Nitroemia (ureemia)</a:t>
            </a:r>
            <a:endParaRPr spc="20" dirty="0"/>
          </a:p>
        </p:txBody>
      </p:sp>
      <p:sp>
        <p:nvSpPr>
          <p:cNvPr id="8" name="object 8"/>
          <p:cNvSpPr txBox="1"/>
          <p:nvPr/>
        </p:nvSpPr>
        <p:spPr>
          <a:xfrm>
            <a:off x="475284" y="1416811"/>
            <a:ext cx="7683500" cy="454406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0670" indent="-268605">
              <a:lnSpc>
                <a:spcPct val="100000"/>
              </a:lnSpc>
              <a:spcBef>
                <a:spcPts val="100"/>
              </a:spcBef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sr-Latn-RS" sz="2400" b="1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Cause: kidney failure </a:t>
            </a:r>
            <a:r>
              <a:rPr sz="2400" dirty="0">
                <a:latin typeface="Times New Roman"/>
                <a:cs typeface="Times New Roman"/>
              </a:rPr>
              <a:t>(</a:t>
            </a:r>
            <a:r>
              <a:rPr lang="en-US" sz="2400" spc="-20" dirty="0">
                <a:latin typeface="Times New Roman"/>
                <a:cs typeface="Times New Roman"/>
              </a:rPr>
              <a:t>acute or chronic</a:t>
            </a:r>
            <a:r>
              <a:rPr sz="2400" dirty="0">
                <a:latin typeface="Times New Roman"/>
                <a:cs typeface="Times New Roman"/>
              </a:rPr>
              <a:t>)</a:t>
            </a:r>
          </a:p>
          <a:p>
            <a:pPr marL="280670" indent="-268605">
              <a:lnSpc>
                <a:spcPct val="100000"/>
              </a:lnSpc>
              <a:buSzPct val="81250"/>
              <a:buFont typeface="Arial MT"/>
              <a:buChar char="•"/>
              <a:tabLst>
                <a:tab pos="280670" algn="l"/>
                <a:tab pos="281305" algn="l"/>
                <a:tab pos="5238750" algn="l"/>
              </a:tabLst>
            </a:pPr>
            <a:r>
              <a:rPr lang="en-US" sz="2400" spc="-30" dirty="0">
                <a:latin typeface="Times New Roman"/>
                <a:cs typeface="Times New Roman"/>
              </a:rPr>
              <a:t>Increasing concentration </a:t>
            </a:r>
            <a:r>
              <a:rPr lang="en-US" sz="2400" b="1" spc="-3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uremic toxins </a:t>
            </a:r>
            <a:r>
              <a:rPr sz="2400" spc="-35" dirty="0">
                <a:latin typeface="Times New Roman"/>
                <a:cs typeface="Times New Roman"/>
              </a:rPr>
              <a:t>:</a:t>
            </a:r>
            <a:endParaRPr sz="2400" dirty="0">
              <a:latin typeface="Times New Roman"/>
              <a:cs typeface="Times New Roman"/>
            </a:endParaRPr>
          </a:p>
          <a:p>
            <a:pPr marL="564515" marR="5080" lvl="1" indent="-210820">
              <a:lnSpc>
                <a:spcPct val="100800"/>
              </a:lnSpc>
              <a:spcBef>
                <a:spcPts val="95"/>
              </a:spcBef>
              <a:buFont typeface="Arial MT"/>
              <a:buChar char="•"/>
              <a:tabLst>
                <a:tab pos="565150" algn="l"/>
              </a:tabLst>
            </a:pPr>
            <a:r>
              <a:rPr lang="en-US" sz="2400" b="1" spc="-45" dirty="0">
                <a:latin typeface="Times New Roman"/>
                <a:cs typeface="Times New Roman"/>
              </a:rPr>
              <a:t>products of protein metabolism </a:t>
            </a:r>
            <a:r>
              <a:rPr lang="en-US" sz="2400" spc="-45" dirty="0">
                <a:latin typeface="Times New Roman"/>
                <a:cs typeface="Times New Roman"/>
              </a:rPr>
              <a:t>(urea, creatinine and uric acid)</a:t>
            </a:r>
          </a:p>
          <a:p>
            <a:pPr marL="564515" marR="5080" lvl="1" indent="-210820">
              <a:lnSpc>
                <a:spcPct val="100800"/>
              </a:lnSpc>
              <a:spcBef>
                <a:spcPts val="95"/>
              </a:spcBef>
              <a:buFont typeface="Arial MT"/>
              <a:buChar char="•"/>
              <a:tabLst>
                <a:tab pos="565150" algn="l"/>
              </a:tabLst>
            </a:pPr>
            <a:r>
              <a:rPr lang="en-US" sz="2400" spc="-45" dirty="0">
                <a:latin typeface="Times New Roman"/>
                <a:cs typeface="Times New Roman"/>
              </a:rPr>
              <a:t>other products of metabolism (indoles, phenols, </a:t>
            </a:r>
            <a:r>
              <a:rPr lang="en-US" sz="2400" spc="-45" dirty="0" err="1">
                <a:latin typeface="Times New Roman"/>
                <a:cs typeface="Times New Roman"/>
              </a:rPr>
              <a:t>guanidines</a:t>
            </a:r>
            <a:r>
              <a:rPr lang="en-US" sz="2400" spc="-45" dirty="0">
                <a:latin typeface="Times New Roman"/>
                <a:cs typeface="Times New Roman"/>
              </a:rPr>
              <a:t>, glucuronic acid)</a:t>
            </a:r>
          </a:p>
          <a:p>
            <a:pPr marL="564515" marR="5080" lvl="1" indent="-210820">
              <a:lnSpc>
                <a:spcPct val="100800"/>
              </a:lnSpc>
              <a:spcBef>
                <a:spcPts val="95"/>
              </a:spcBef>
              <a:buFont typeface="Arial MT"/>
              <a:buChar char="•"/>
              <a:tabLst>
                <a:tab pos="565150" algn="l"/>
              </a:tabLst>
            </a:pPr>
            <a:endParaRPr lang="en-US" sz="2400" b="1" spc="-45" dirty="0">
              <a:latin typeface="Times New Roman"/>
              <a:cs typeface="Times New Roman"/>
            </a:endParaRPr>
          </a:p>
          <a:p>
            <a:pPr marL="564515" marR="5080" lvl="1" indent="-210820">
              <a:lnSpc>
                <a:spcPct val="100800"/>
              </a:lnSpc>
              <a:spcBef>
                <a:spcPts val="95"/>
              </a:spcBef>
              <a:buFont typeface="Arial MT"/>
              <a:buChar char="•"/>
              <a:tabLst>
                <a:tab pos="565150" algn="l"/>
              </a:tabLst>
            </a:pPr>
            <a:r>
              <a:rPr lang="en-US" sz="2400" b="1" spc="-45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electrolyte imbalance and acidosis</a:t>
            </a:r>
            <a:endParaRPr sz="2450" dirty="0">
              <a:solidFill>
                <a:schemeClr val="accent6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80670" indent="-268605">
              <a:lnSpc>
                <a:spcPct val="100000"/>
              </a:lnSpc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b="1" spc="-3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Clinical manifestations:</a:t>
            </a:r>
          </a:p>
          <a:p>
            <a:pPr marL="280670" indent="-268605">
              <a:lnSpc>
                <a:spcPct val="100000"/>
              </a:lnSpc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spc="-30" dirty="0">
                <a:latin typeface="Times New Roman"/>
                <a:cs typeface="Times New Roman"/>
              </a:rPr>
              <a:t>uremic encephalopathy and polyneuropathy</a:t>
            </a:r>
          </a:p>
          <a:p>
            <a:pPr marL="280670" indent="-268605">
              <a:lnSpc>
                <a:spcPct val="100000"/>
              </a:lnSpc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spc="-30" dirty="0">
                <a:latin typeface="Times New Roman"/>
                <a:cs typeface="Times New Roman"/>
              </a:rPr>
              <a:t>pericarditis and uremic lungs</a:t>
            </a:r>
          </a:p>
          <a:p>
            <a:pPr marL="280670" indent="-268605">
              <a:lnSpc>
                <a:spcPct val="100000"/>
              </a:lnSpc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spc="-30" dirty="0">
                <a:latin typeface="Times New Roman"/>
                <a:cs typeface="Times New Roman"/>
              </a:rPr>
              <a:t>loss of appetite, nausea, vomiting and bleeding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667000" y="914400"/>
            <a:ext cx="5549900" cy="629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en-US"/>
              <a:t>Exogene intoxing</a:t>
            </a:r>
            <a:endParaRPr spc="15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7576" y="432816"/>
            <a:ext cx="8308848" cy="5486400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627684" y="744982"/>
            <a:ext cx="6878955" cy="4880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000" b="1" spc="-5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The toxicity of a substance depends on:</a:t>
            </a:r>
            <a:endParaRPr lang="sr-Latn-RS" sz="3000" b="1" spc="-50" dirty="0">
              <a:solidFill>
                <a:schemeClr val="accent6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3800" dirty="0">
              <a:latin typeface="Times New Roman"/>
              <a:cs typeface="Times New Roman"/>
            </a:endParaRPr>
          </a:p>
          <a:p>
            <a:pPr marL="280670" marR="526415" indent="-268605">
              <a:lnSpc>
                <a:spcPct val="100000"/>
              </a:lnSpc>
              <a:buSzPct val="8000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3000" spc="-30" dirty="0">
                <a:latin typeface="Times New Roman"/>
                <a:cs typeface="Times New Roman"/>
              </a:rPr>
              <a:t>possibilities of its </a:t>
            </a:r>
            <a:r>
              <a:rPr lang="en-US" sz="3000" spc="-3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entry (penetration) </a:t>
            </a:r>
            <a:r>
              <a:rPr lang="en-US" sz="3000" spc="-30" dirty="0">
                <a:latin typeface="Times New Roman"/>
                <a:cs typeface="Times New Roman"/>
              </a:rPr>
              <a:t>into the organism</a:t>
            </a:r>
          </a:p>
          <a:p>
            <a:pPr marL="280670" marR="526415" indent="-268605">
              <a:lnSpc>
                <a:spcPct val="100000"/>
              </a:lnSpc>
              <a:buSzPct val="8000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3000" spc="-3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overcoming obstacles </a:t>
            </a:r>
            <a:r>
              <a:rPr lang="en-US" sz="3000" spc="-30" dirty="0">
                <a:latin typeface="Times New Roman"/>
                <a:cs typeface="Times New Roman"/>
              </a:rPr>
              <a:t>to the place of action</a:t>
            </a:r>
          </a:p>
          <a:p>
            <a:pPr marL="280670" marR="526415" indent="-268605">
              <a:lnSpc>
                <a:spcPct val="100000"/>
              </a:lnSpc>
              <a:buSzPct val="8000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3000" spc="-3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concentrations</a:t>
            </a:r>
            <a:r>
              <a:rPr lang="en-US" sz="3000" spc="-30" dirty="0">
                <a:latin typeface="Times New Roman"/>
                <a:cs typeface="Times New Roman"/>
              </a:rPr>
              <a:t> (doses)</a:t>
            </a:r>
          </a:p>
          <a:p>
            <a:pPr marL="280670" marR="526415" indent="-268605">
              <a:lnSpc>
                <a:spcPct val="100000"/>
              </a:lnSpc>
              <a:buSzPct val="8000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3000" spc="-30" dirty="0">
                <a:latin typeface="Times New Roman"/>
                <a:cs typeface="Times New Roman"/>
              </a:rPr>
              <a:t>the ability to create </a:t>
            </a:r>
            <a:r>
              <a:rPr lang="en-US" sz="3000" spc="-3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chemical bonds </a:t>
            </a:r>
            <a:r>
              <a:rPr lang="en-US" sz="3000" spc="-30" dirty="0">
                <a:latin typeface="Times New Roman"/>
                <a:cs typeface="Times New Roman"/>
              </a:rPr>
              <a:t>with important structures (molecules) in the organism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66483" y="910794"/>
            <a:ext cx="7011034" cy="629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10"/>
              </a:spcBef>
            </a:pPr>
            <a:r>
              <a:rPr lang="en-US" spc="20" dirty="0"/>
              <a:t>Chemical </a:t>
            </a:r>
            <a:r>
              <a:rPr lang="en-US" spc="20" dirty="0" err="1"/>
              <a:t>etyological</a:t>
            </a:r>
            <a:r>
              <a:rPr lang="en-US" spc="20" dirty="0"/>
              <a:t> factors</a:t>
            </a:r>
            <a:endParaRPr spc="15" dirty="0"/>
          </a:p>
        </p:txBody>
      </p:sp>
      <p:sp>
        <p:nvSpPr>
          <p:cNvPr id="7" name="object 7"/>
          <p:cNvSpPr txBox="1"/>
          <p:nvPr/>
        </p:nvSpPr>
        <p:spPr>
          <a:xfrm>
            <a:off x="551484" y="1673600"/>
            <a:ext cx="7633334" cy="4273606"/>
          </a:xfrm>
          <a:prstGeom prst="rect">
            <a:avLst/>
          </a:prstGeom>
        </p:spPr>
        <p:txBody>
          <a:bodyPr vert="horz" wrap="square" lIns="0" tIns="69215" rIns="0" bIns="0" rtlCol="0">
            <a:spAutoFit/>
          </a:bodyPr>
          <a:lstStyle/>
          <a:p>
            <a:pPr marL="280670" indent="-268605">
              <a:lnSpc>
                <a:spcPct val="100000"/>
              </a:lnSpc>
              <a:spcBef>
                <a:spcPts val="545"/>
              </a:spcBef>
              <a:buSzPct val="79687"/>
              <a:buFont typeface="Segoe UI Symbol"/>
              <a:buChar char="⚫"/>
              <a:tabLst>
                <a:tab pos="281305" algn="l"/>
              </a:tabLst>
            </a:pPr>
            <a:r>
              <a:rPr lang="en-US" sz="3200" b="1" spc="-25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toxins or poisons</a:t>
            </a:r>
            <a:endParaRPr lang="sr-Latn-RS" sz="3200" b="1" spc="-25" dirty="0">
              <a:solidFill>
                <a:schemeClr val="accent6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80670" indent="-268605">
              <a:lnSpc>
                <a:spcPct val="100000"/>
              </a:lnSpc>
              <a:spcBef>
                <a:spcPts val="545"/>
              </a:spcBef>
              <a:buSzPct val="79687"/>
              <a:buFont typeface="Segoe UI Symbol"/>
              <a:buChar char="⚫"/>
              <a:tabLst>
                <a:tab pos="281305" algn="l"/>
              </a:tabLst>
            </a:pPr>
            <a:r>
              <a:rPr lang="en-US" sz="2750" spc="-40" dirty="0">
                <a:latin typeface="Times New Roman"/>
                <a:cs typeface="Times New Roman"/>
              </a:rPr>
              <a:t>matter, of </a:t>
            </a:r>
            <a:r>
              <a:rPr lang="en-US" sz="2750" b="1" spc="-40" dirty="0">
                <a:latin typeface="Times New Roman"/>
                <a:cs typeface="Times New Roman"/>
              </a:rPr>
              <a:t>endogenous or exogenous </a:t>
            </a:r>
            <a:r>
              <a:rPr lang="en-US" sz="2750" spc="-40" dirty="0">
                <a:latin typeface="Times New Roman"/>
                <a:cs typeface="Times New Roman"/>
              </a:rPr>
              <a:t>origin</a:t>
            </a:r>
          </a:p>
          <a:p>
            <a:pPr marL="280670" indent="-268605">
              <a:lnSpc>
                <a:spcPct val="100000"/>
              </a:lnSpc>
              <a:spcBef>
                <a:spcPts val="545"/>
              </a:spcBef>
              <a:buSzPct val="79687"/>
              <a:buFont typeface="Segoe UI Symbol"/>
              <a:buChar char="⚫"/>
              <a:tabLst>
                <a:tab pos="281305" algn="l"/>
              </a:tabLst>
            </a:pPr>
            <a:r>
              <a:rPr lang="en-US" sz="2750" spc="-40" dirty="0">
                <a:latin typeface="Times New Roman"/>
                <a:cs typeface="Times New Roman"/>
              </a:rPr>
              <a:t>enter into a chemical reaction with biologically important molecules (in the body)</a:t>
            </a:r>
          </a:p>
          <a:p>
            <a:pPr marL="280670" indent="-268605">
              <a:lnSpc>
                <a:spcPct val="100000"/>
              </a:lnSpc>
              <a:spcBef>
                <a:spcPts val="545"/>
              </a:spcBef>
              <a:buSzPct val="79687"/>
              <a:buFont typeface="Segoe UI Symbol"/>
              <a:buChar char="⚫"/>
              <a:tabLst>
                <a:tab pos="281305" algn="l"/>
              </a:tabLst>
            </a:pPr>
            <a:r>
              <a:rPr lang="en-US" sz="2750" spc="-40" dirty="0">
                <a:latin typeface="Times New Roman"/>
                <a:cs typeface="Times New Roman"/>
              </a:rPr>
              <a:t>cause a change in their activity and disruption of the function of sensitive cells</a:t>
            </a:r>
            <a:endParaRPr lang="sr-Latn-RS" sz="2750" spc="-40" dirty="0">
              <a:latin typeface="Times New Roman"/>
              <a:cs typeface="Times New Roman"/>
            </a:endParaRPr>
          </a:p>
          <a:p>
            <a:pPr marL="280670" indent="-268605">
              <a:lnSpc>
                <a:spcPct val="100000"/>
              </a:lnSpc>
              <a:spcBef>
                <a:spcPts val="545"/>
              </a:spcBef>
              <a:buSzPct val="79687"/>
              <a:buFont typeface="Segoe UI Symbol"/>
              <a:buChar char="⚫"/>
              <a:tabLst>
                <a:tab pos="281305" algn="l"/>
              </a:tabLst>
            </a:pPr>
            <a:r>
              <a:rPr lang="en-US" sz="2750" spc="25" dirty="0">
                <a:latin typeface="Times New Roman"/>
                <a:cs typeface="Times New Roman"/>
              </a:rPr>
              <a:t>WHO: in addition to cardiovascular and malignant diseases, </a:t>
            </a:r>
            <a:r>
              <a:rPr lang="en-US" sz="2750" b="1" spc="25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acute poisoning </a:t>
            </a:r>
            <a:r>
              <a:rPr lang="en-US" sz="2750" b="1" spc="25" dirty="0">
                <a:latin typeface="Times New Roman"/>
                <a:cs typeface="Times New Roman"/>
              </a:rPr>
              <a:t>is the most important cause of death</a:t>
            </a:r>
            <a:endParaRPr sz="2750" b="1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796732" y="990600"/>
            <a:ext cx="5550535" cy="629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en-US" spc="5"/>
              <a:t>Exogene intoxing</a:t>
            </a:r>
            <a:endParaRPr spc="15" dirty="0"/>
          </a:p>
        </p:txBody>
      </p:sp>
      <p:sp>
        <p:nvSpPr>
          <p:cNvPr id="6" name="object 6"/>
          <p:cNvSpPr txBox="1"/>
          <p:nvPr/>
        </p:nvSpPr>
        <p:spPr>
          <a:xfrm>
            <a:off x="551484" y="1892884"/>
            <a:ext cx="7205345" cy="260455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4683125" algn="l"/>
              </a:tabLst>
            </a:pPr>
            <a:r>
              <a:rPr lang="en-US" sz="2750" b="1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Ways of entry of exotoxins into the body</a:t>
            </a:r>
          </a:p>
          <a:p>
            <a:pPr marL="469900" indent="-457200">
              <a:lnSpc>
                <a:spcPct val="100000"/>
              </a:lnSpc>
              <a:spcBef>
                <a:spcPts val="110"/>
              </a:spcBef>
              <a:buFont typeface="Arial" panose="020B0604020202020204" pitchFamily="34" charset="0"/>
              <a:buChar char="•"/>
              <a:tabLst>
                <a:tab pos="4683125" algn="l"/>
              </a:tabLst>
            </a:pPr>
            <a:r>
              <a:rPr lang="en-US" sz="2750" dirty="0">
                <a:latin typeface="Times New Roman"/>
                <a:cs typeface="Times New Roman"/>
              </a:rPr>
              <a:t>Through food or water (</a:t>
            </a:r>
            <a:r>
              <a:rPr lang="en-US" sz="275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gastrointestinal tract</a:t>
            </a:r>
            <a:r>
              <a:rPr lang="en-US" sz="2750" dirty="0">
                <a:latin typeface="Times New Roman"/>
                <a:cs typeface="Times New Roman"/>
              </a:rPr>
              <a:t>)</a:t>
            </a:r>
          </a:p>
          <a:p>
            <a:pPr marL="469900" indent="-457200">
              <a:lnSpc>
                <a:spcPct val="100000"/>
              </a:lnSpc>
              <a:spcBef>
                <a:spcPts val="110"/>
              </a:spcBef>
              <a:buFont typeface="Arial" panose="020B0604020202020204" pitchFamily="34" charset="0"/>
              <a:buChar char="•"/>
              <a:tabLst>
                <a:tab pos="4683125" algn="l"/>
              </a:tabLst>
            </a:pPr>
            <a:r>
              <a:rPr lang="en-US" sz="2750" dirty="0">
                <a:latin typeface="Times New Roman"/>
                <a:cs typeface="Times New Roman"/>
              </a:rPr>
              <a:t>by air (through the </a:t>
            </a:r>
            <a:r>
              <a:rPr lang="en-US" sz="275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respiratory system</a:t>
            </a:r>
            <a:r>
              <a:rPr lang="en-US" sz="2750" dirty="0">
                <a:latin typeface="Times New Roman"/>
                <a:cs typeface="Times New Roman"/>
              </a:rPr>
              <a:t>)</a:t>
            </a:r>
          </a:p>
          <a:p>
            <a:pPr marL="469900" indent="-457200">
              <a:lnSpc>
                <a:spcPct val="100000"/>
              </a:lnSpc>
              <a:spcBef>
                <a:spcPts val="110"/>
              </a:spcBef>
              <a:buFont typeface="Arial" panose="020B0604020202020204" pitchFamily="34" charset="0"/>
              <a:buChar char="•"/>
              <a:tabLst>
                <a:tab pos="4683125" algn="l"/>
              </a:tabLst>
            </a:pPr>
            <a:r>
              <a:rPr lang="en-US" sz="2750" dirty="0">
                <a:latin typeface="Times New Roman"/>
                <a:cs typeface="Times New Roman"/>
              </a:rPr>
              <a:t>by contact (through the </a:t>
            </a:r>
            <a:r>
              <a:rPr lang="en-US" sz="275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skin and mucous membranes</a:t>
            </a:r>
            <a:r>
              <a:rPr lang="en-US" sz="2750" dirty="0">
                <a:latin typeface="Times New Roman"/>
                <a:cs typeface="Times New Roman"/>
              </a:rPr>
              <a:t>)</a:t>
            </a:r>
          </a:p>
          <a:p>
            <a:pPr marL="469900" indent="-457200">
              <a:lnSpc>
                <a:spcPct val="100000"/>
              </a:lnSpc>
              <a:spcBef>
                <a:spcPts val="110"/>
              </a:spcBef>
              <a:buFont typeface="Arial" panose="020B0604020202020204" pitchFamily="34" charset="0"/>
              <a:buChar char="•"/>
              <a:tabLst>
                <a:tab pos="4683125" algn="l"/>
              </a:tabLst>
            </a:pPr>
            <a:r>
              <a:rPr lang="en-US" sz="2750" dirty="0">
                <a:latin typeface="Times New Roman"/>
                <a:cs typeface="Times New Roman"/>
              </a:rPr>
              <a:t>parenterally (</a:t>
            </a:r>
            <a:r>
              <a:rPr lang="en-US" sz="275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bite, sting, injections</a:t>
            </a:r>
            <a:r>
              <a:rPr lang="en-US" sz="2750" dirty="0">
                <a:latin typeface="Times New Roman"/>
                <a:cs typeface="Times New Roman"/>
              </a:rPr>
              <a:t>)</a:t>
            </a:r>
            <a:endParaRPr sz="275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709420" y="439877"/>
            <a:ext cx="5956300" cy="112966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899920" marR="5080" indent="-1887855">
              <a:lnSpc>
                <a:spcPct val="101200"/>
              </a:lnSpc>
              <a:spcBef>
                <a:spcPts val="50"/>
              </a:spcBef>
            </a:pPr>
            <a:r>
              <a:rPr lang="en-US" sz="3600" spc="-20"/>
              <a:t>Paths of exotoxin entering the system</a:t>
            </a:r>
            <a:endParaRPr sz="3600" dirty="0"/>
          </a:p>
        </p:txBody>
      </p:sp>
      <p:sp>
        <p:nvSpPr>
          <p:cNvPr id="9" name="object 9"/>
          <p:cNvSpPr txBox="1"/>
          <p:nvPr/>
        </p:nvSpPr>
        <p:spPr>
          <a:xfrm>
            <a:off x="810195" y="1855266"/>
            <a:ext cx="4951095" cy="3410549"/>
          </a:xfrm>
          <a:prstGeom prst="rect">
            <a:avLst/>
          </a:prstGeom>
        </p:spPr>
        <p:txBody>
          <a:bodyPr vert="horz" wrap="square" lIns="0" tIns="62865" rIns="0" bIns="0" rtlCol="0">
            <a:spAutoFit/>
          </a:bodyPr>
          <a:lstStyle/>
          <a:p>
            <a:pPr marL="280670" indent="-268605">
              <a:lnSpc>
                <a:spcPct val="100000"/>
              </a:lnSpc>
              <a:spcBef>
                <a:spcPts val="49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b="1" spc="25" dirty="0">
                <a:solidFill>
                  <a:srgbClr val="B8531D"/>
                </a:solidFill>
                <a:latin typeface="Times New Roman"/>
                <a:cs typeface="Times New Roman"/>
              </a:rPr>
              <a:t>Frequency:</a:t>
            </a:r>
          </a:p>
          <a:p>
            <a:pPr marL="280670" indent="-268605">
              <a:lnSpc>
                <a:spcPct val="100000"/>
              </a:lnSpc>
              <a:spcBef>
                <a:spcPts val="49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spc="25" dirty="0">
                <a:latin typeface="Times New Roman"/>
                <a:cs typeface="Times New Roman"/>
              </a:rPr>
              <a:t>ingestion (79%)</a:t>
            </a:r>
          </a:p>
          <a:p>
            <a:pPr marL="280670" indent="-268605">
              <a:lnSpc>
                <a:spcPct val="100000"/>
              </a:lnSpc>
              <a:spcBef>
                <a:spcPts val="49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spc="25" dirty="0">
                <a:latin typeface="Times New Roman"/>
                <a:cs typeface="Times New Roman"/>
              </a:rPr>
              <a:t>leather (7%)</a:t>
            </a:r>
          </a:p>
          <a:p>
            <a:pPr marL="280670" indent="-268605">
              <a:lnSpc>
                <a:spcPct val="100000"/>
              </a:lnSpc>
              <a:spcBef>
                <a:spcPts val="49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spc="25" dirty="0">
                <a:latin typeface="Times New Roman"/>
                <a:cs typeface="Times New Roman"/>
              </a:rPr>
              <a:t>eyes (6%)</a:t>
            </a:r>
          </a:p>
          <a:p>
            <a:pPr marL="280670" indent="-268605">
              <a:lnSpc>
                <a:spcPct val="100000"/>
              </a:lnSpc>
              <a:spcBef>
                <a:spcPts val="49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spc="25" dirty="0">
                <a:latin typeface="Times New Roman"/>
                <a:cs typeface="Times New Roman"/>
              </a:rPr>
              <a:t>inhalation (5%)</a:t>
            </a:r>
          </a:p>
          <a:p>
            <a:pPr marL="280670" indent="-268605">
              <a:lnSpc>
                <a:spcPct val="100000"/>
              </a:lnSpc>
              <a:spcBef>
                <a:spcPts val="49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spc="25" dirty="0">
                <a:latin typeface="Times New Roman"/>
                <a:cs typeface="Times New Roman"/>
              </a:rPr>
              <a:t>bites and stings (3%)</a:t>
            </a:r>
          </a:p>
          <a:p>
            <a:pPr marL="280670" indent="-268605">
              <a:lnSpc>
                <a:spcPct val="100000"/>
              </a:lnSpc>
              <a:spcBef>
                <a:spcPts val="49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spc="25" dirty="0">
                <a:latin typeface="Times New Roman"/>
                <a:cs typeface="Times New Roman"/>
              </a:rPr>
              <a:t>parenteral injections (0.3%)</a:t>
            </a:r>
            <a:endParaRPr sz="275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362200" y="629330"/>
            <a:ext cx="5550535" cy="629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en-US" spc="5" dirty="0" err="1"/>
              <a:t>Exogene</a:t>
            </a:r>
            <a:r>
              <a:rPr lang="en-US" spc="5" dirty="0"/>
              <a:t> </a:t>
            </a:r>
            <a:r>
              <a:rPr lang="en-US" spc="5" dirty="0" err="1"/>
              <a:t>intoxing</a:t>
            </a:r>
            <a:endParaRPr spc="15" dirty="0"/>
          </a:p>
        </p:txBody>
      </p:sp>
      <p:sp>
        <p:nvSpPr>
          <p:cNvPr id="6" name="object 6"/>
          <p:cNvSpPr txBox="1"/>
          <p:nvPr/>
        </p:nvSpPr>
        <p:spPr>
          <a:xfrm>
            <a:off x="627684" y="1553032"/>
            <a:ext cx="7712709" cy="4675638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280670" marR="5080" indent="-268605">
              <a:lnSpc>
                <a:spcPts val="3000"/>
              </a:lnSpc>
              <a:spcBef>
                <a:spcPts val="459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  <a:tab pos="3561715" algn="l"/>
              </a:tabLst>
            </a:pPr>
            <a:r>
              <a:rPr lang="en-US" sz="2750" b="1" spc="-5" dirty="0">
                <a:solidFill>
                  <a:srgbClr val="B8531D"/>
                </a:solidFill>
                <a:latin typeface="Times New Roman"/>
                <a:cs typeface="Times New Roman"/>
              </a:rPr>
              <a:t>respiratory tract - the fastest transfer </a:t>
            </a:r>
            <a:r>
              <a:rPr lang="en-US" sz="2750" spc="-5" dirty="0">
                <a:latin typeface="Times New Roman"/>
                <a:cs typeface="Times New Roman"/>
              </a:rPr>
              <a:t>of toxic substances to tissues</a:t>
            </a:r>
            <a:endParaRPr lang="sr-Latn-RS" sz="2750" spc="-5" dirty="0">
              <a:latin typeface="Times New Roman"/>
              <a:cs typeface="Times New Roman"/>
            </a:endParaRPr>
          </a:p>
          <a:p>
            <a:pPr marL="280670" marR="5080" indent="-268605">
              <a:lnSpc>
                <a:spcPts val="3000"/>
              </a:lnSpc>
              <a:spcBef>
                <a:spcPts val="459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  <a:tab pos="3561715" algn="l"/>
              </a:tabLst>
            </a:pPr>
            <a:r>
              <a:rPr lang="en-US" sz="2750" b="1" spc="5" dirty="0">
                <a:latin typeface="Times New Roman"/>
                <a:cs typeface="Times New Roman"/>
              </a:rPr>
              <a:t>the rate of absorption depends on:</a:t>
            </a:r>
          </a:p>
          <a:p>
            <a:pPr marL="12065" marR="5080">
              <a:lnSpc>
                <a:spcPts val="3000"/>
              </a:lnSpc>
              <a:spcBef>
                <a:spcPts val="459"/>
              </a:spcBef>
              <a:buSzPct val="81818"/>
              <a:tabLst>
                <a:tab pos="280670" algn="l"/>
                <a:tab pos="281305" algn="l"/>
                <a:tab pos="3561715" algn="l"/>
              </a:tabLst>
            </a:pPr>
            <a:r>
              <a:rPr lang="sr-Latn-RS" sz="2750" spc="5" dirty="0">
                <a:latin typeface="Times New Roman"/>
                <a:cs typeface="Times New Roman"/>
              </a:rPr>
              <a:t>-</a:t>
            </a:r>
            <a:r>
              <a:rPr lang="en-US" sz="2750" spc="5" dirty="0">
                <a:latin typeface="Times New Roman"/>
                <a:cs typeface="Times New Roman"/>
              </a:rPr>
              <a:t>differences in concentration between alveoli and capillaries, length of exposure, surface area</a:t>
            </a:r>
          </a:p>
          <a:p>
            <a:pPr marL="12065" marR="5080">
              <a:lnSpc>
                <a:spcPts val="3000"/>
              </a:lnSpc>
              <a:spcBef>
                <a:spcPts val="459"/>
              </a:spcBef>
              <a:buSzPct val="81818"/>
              <a:tabLst>
                <a:tab pos="280670" algn="l"/>
                <a:tab pos="281305" algn="l"/>
                <a:tab pos="3561715" algn="l"/>
              </a:tabLst>
            </a:pPr>
            <a:r>
              <a:rPr lang="sr-Latn-RS" sz="2750" spc="5" dirty="0">
                <a:latin typeface="Times New Roman"/>
                <a:cs typeface="Times New Roman"/>
              </a:rPr>
              <a:t>-</a:t>
            </a:r>
            <a:r>
              <a:rPr lang="en-US" sz="2750" spc="5" dirty="0">
                <a:latin typeface="Times New Roman"/>
                <a:cs typeface="Times New Roman"/>
              </a:rPr>
              <a:t>alveolo-capillary membrane, ventilation size and minute volume of the right half of the heart</a:t>
            </a:r>
          </a:p>
          <a:p>
            <a:pPr marL="280670" marR="5080" indent="-268605">
              <a:lnSpc>
                <a:spcPts val="3000"/>
              </a:lnSpc>
              <a:spcBef>
                <a:spcPts val="459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  <a:tab pos="3561715" algn="l"/>
              </a:tabLst>
            </a:pPr>
            <a:endParaRPr lang="en-US" sz="2750" b="1" spc="5" dirty="0">
              <a:latin typeface="Times New Roman"/>
              <a:cs typeface="Times New Roman"/>
            </a:endParaRPr>
          </a:p>
          <a:p>
            <a:pPr marL="280670" marR="5080" indent="-268605">
              <a:lnSpc>
                <a:spcPts val="3000"/>
              </a:lnSpc>
              <a:spcBef>
                <a:spcPts val="459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  <a:tab pos="3561715" algn="l"/>
              </a:tabLst>
            </a:pPr>
            <a:r>
              <a:rPr lang="en-US" sz="2750" b="1" spc="5" dirty="0">
                <a:latin typeface="Times New Roman"/>
                <a:cs typeface="Times New Roman"/>
              </a:rPr>
              <a:t>resorption in the lungs - blood flow - left heart - systemic circulation</a:t>
            </a:r>
            <a:endParaRPr lang="sr-Latn-RS" sz="2750" b="1" spc="5" dirty="0">
              <a:latin typeface="Times New Roman"/>
              <a:cs typeface="Times New Roman"/>
            </a:endParaRPr>
          </a:p>
          <a:p>
            <a:pPr marL="280670" marR="5080" indent="-268605">
              <a:lnSpc>
                <a:spcPts val="3000"/>
              </a:lnSpc>
              <a:spcBef>
                <a:spcPts val="459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  <a:tab pos="3561715" algn="l"/>
              </a:tabLst>
            </a:pPr>
            <a:r>
              <a:rPr lang="en-US" sz="2750" b="1" spc="5" dirty="0">
                <a:solidFill>
                  <a:srgbClr val="B8531D"/>
                </a:solidFill>
                <a:latin typeface="Times New Roman"/>
                <a:cs typeface="Times New Roman"/>
              </a:rPr>
              <a:t>it bypasses the liver, there is no detoxification</a:t>
            </a:r>
            <a:endParaRPr sz="275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17512" y="457200"/>
            <a:ext cx="8308975" cy="5486400"/>
            <a:chOff x="417576" y="432816"/>
            <a:chExt cx="8308975" cy="54864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7576" y="432816"/>
              <a:ext cx="8308848" cy="54864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85800" y="609600"/>
              <a:ext cx="7696200" cy="5184648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6664832" y="6515201"/>
            <a:ext cx="230251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u="sng" spc="-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  <a:hlinkClick r:id="rId4"/>
              </a:rPr>
              <a:t>http://www.mfub.bg.ac.rs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302A59B-40D3-4DDC-8453-69428E3EDA9A}"/>
              </a:ext>
            </a:extLst>
          </p:cNvPr>
          <p:cNvSpPr/>
          <p:nvPr/>
        </p:nvSpPr>
        <p:spPr>
          <a:xfrm>
            <a:off x="2168769" y="746408"/>
            <a:ext cx="1600200" cy="228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dirty="0"/>
              <a:t>Terminal bronchioles</a:t>
            </a:r>
            <a:endParaRPr lang="en-US" sz="1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EEEE089-8088-4A63-A9C6-39E910AAF729}"/>
              </a:ext>
            </a:extLst>
          </p:cNvPr>
          <p:cNvSpPr/>
          <p:nvPr/>
        </p:nvSpPr>
        <p:spPr>
          <a:xfrm>
            <a:off x="2819400" y="1014984"/>
            <a:ext cx="914400" cy="228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/>
              <a:t>Alveolar
 Channels</a:t>
            </a:r>
            <a:endParaRPr lang="en-US" sz="12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5C86F4C-0FD3-490F-852F-F6B3F0CD1D74}"/>
              </a:ext>
            </a:extLst>
          </p:cNvPr>
          <p:cNvSpPr/>
          <p:nvPr/>
        </p:nvSpPr>
        <p:spPr>
          <a:xfrm>
            <a:off x="762000" y="1207008"/>
            <a:ext cx="1072662" cy="228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/>
              <a:t>Alveolar bag</a:t>
            </a:r>
            <a:endParaRPr lang="en-US" sz="12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012B5E-D05A-4590-92AF-5E4ABED66F3C}"/>
              </a:ext>
            </a:extLst>
          </p:cNvPr>
          <p:cNvSpPr/>
          <p:nvPr/>
        </p:nvSpPr>
        <p:spPr>
          <a:xfrm>
            <a:off x="4267200" y="1752600"/>
            <a:ext cx="762000" cy="36013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/>
              <a:t>alveoli</a:t>
            </a:r>
            <a:endParaRPr lang="en-US" sz="12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762C60E-13A1-458E-A7F3-AA75655728AD}"/>
              </a:ext>
            </a:extLst>
          </p:cNvPr>
          <p:cNvSpPr/>
          <p:nvPr/>
        </p:nvSpPr>
        <p:spPr>
          <a:xfrm>
            <a:off x="1298331" y="2112733"/>
            <a:ext cx="1072662" cy="228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/>
              <a:t>Alveolar bag</a:t>
            </a:r>
            <a:endParaRPr lang="en-US" sz="12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D416D9-4D20-4D80-92D1-5D2AA04353F0}"/>
              </a:ext>
            </a:extLst>
          </p:cNvPr>
          <p:cNvSpPr/>
          <p:nvPr/>
        </p:nvSpPr>
        <p:spPr>
          <a:xfrm>
            <a:off x="5638800" y="2819401"/>
            <a:ext cx="1143000" cy="38099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/>
              <a:t>Alveolar pores</a:t>
            </a:r>
            <a:endParaRPr lang="en-US" sz="12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D548403-D28A-4F50-BE79-C6EB16CA84D0}"/>
              </a:ext>
            </a:extLst>
          </p:cNvPr>
          <p:cNvSpPr/>
          <p:nvPr/>
        </p:nvSpPr>
        <p:spPr>
          <a:xfrm>
            <a:off x="1052732" y="2512257"/>
            <a:ext cx="1072662" cy="27173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/>
              <a:t>Cell type I</a:t>
            </a:r>
            <a:endParaRPr lang="en-US" sz="12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5192836-A77A-4ECC-8A44-D293C8356FD9}"/>
              </a:ext>
            </a:extLst>
          </p:cNvPr>
          <p:cNvSpPr/>
          <p:nvPr/>
        </p:nvSpPr>
        <p:spPr>
          <a:xfrm>
            <a:off x="685800" y="2802871"/>
            <a:ext cx="1072662" cy="27173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dirty="0"/>
              <a:t>Cell type II</a:t>
            </a:r>
            <a:endParaRPr lang="en-US" sz="12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1496475-4249-4239-958C-F0667095F527}"/>
              </a:ext>
            </a:extLst>
          </p:cNvPr>
          <p:cNvSpPr/>
          <p:nvPr/>
        </p:nvSpPr>
        <p:spPr>
          <a:xfrm>
            <a:off x="2133600" y="5181600"/>
            <a:ext cx="1143000" cy="38099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dirty="0"/>
              <a:t>Alveolarni makrofagi</a:t>
            </a:r>
            <a:endParaRPr lang="en-US" sz="12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F8C78E2-1043-420A-ADA0-9CC30D7BCFD8}"/>
              </a:ext>
            </a:extLst>
          </p:cNvPr>
          <p:cNvSpPr/>
          <p:nvPr/>
        </p:nvSpPr>
        <p:spPr>
          <a:xfrm>
            <a:off x="5334000" y="3819843"/>
            <a:ext cx="1037492" cy="64035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dirty="0"/>
              <a:t>Endothelial capillary
Alveolar epithelium</a:t>
            </a:r>
            <a:endParaRPr lang="en-US" sz="1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5F20073-8791-437F-9C15-90265F54A7FC}"/>
              </a:ext>
            </a:extLst>
          </p:cNvPr>
          <p:cNvSpPr/>
          <p:nvPr/>
        </p:nvSpPr>
        <p:spPr>
          <a:xfrm>
            <a:off x="5486400" y="4529521"/>
            <a:ext cx="1037492" cy="83526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/>
              <a:t>Fusion basal membrane
Alveolar airspace</a:t>
            </a:r>
            <a:endParaRPr lang="en-US" sz="12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01C216-602B-47CF-A708-BB3FD992FB48}"/>
              </a:ext>
            </a:extLst>
          </p:cNvPr>
          <p:cNvSpPr/>
          <p:nvPr/>
        </p:nvSpPr>
        <p:spPr>
          <a:xfrm>
            <a:off x="3439551" y="2267010"/>
            <a:ext cx="1066800" cy="3601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dirty="0"/>
              <a:t>capillaries</a:t>
            </a:r>
            <a:endParaRPr lang="en-US" sz="12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636EBFB-27CD-42CC-81D2-232F035406BA}"/>
              </a:ext>
            </a:extLst>
          </p:cNvPr>
          <p:cNvSpPr/>
          <p:nvPr/>
        </p:nvSpPr>
        <p:spPr>
          <a:xfrm>
            <a:off x="4685128" y="4868769"/>
            <a:ext cx="953672" cy="38099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dirty="0"/>
              <a:t>capillaries</a:t>
            </a:r>
            <a:endParaRPr lang="en-US" sz="12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ED9CDE2-E2DE-4195-B8F6-5C5F67662055}"/>
              </a:ext>
            </a:extLst>
          </p:cNvPr>
          <p:cNvSpPr/>
          <p:nvPr/>
        </p:nvSpPr>
        <p:spPr>
          <a:xfrm>
            <a:off x="6567852" y="4615316"/>
            <a:ext cx="1814148" cy="566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b="1"/>
              <a:t>Respiratory membrane</a:t>
            </a:r>
            <a:endParaRPr lang="en-US" b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057400" y="533400"/>
            <a:ext cx="5791454" cy="629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56540">
              <a:lnSpc>
                <a:spcPct val="100000"/>
              </a:lnSpc>
              <a:spcBef>
                <a:spcPts val="110"/>
              </a:spcBef>
            </a:pPr>
            <a:r>
              <a:rPr lang="en-US" spc="5" dirty="0" err="1"/>
              <a:t>Exogene</a:t>
            </a:r>
            <a:r>
              <a:rPr lang="en-US" spc="5" dirty="0"/>
              <a:t> </a:t>
            </a:r>
            <a:r>
              <a:rPr lang="en-US" spc="5" dirty="0" err="1"/>
              <a:t>intoxing</a:t>
            </a:r>
            <a:endParaRPr spc="15" dirty="0"/>
          </a:p>
        </p:txBody>
      </p:sp>
      <p:sp>
        <p:nvSpPr>
          <p:cNvPr id="6" name="object 6"/>
          <p:cNvSpPr txBox="1"/>
          <p:nvPr/>
        </p:nvSpPr>
        <p:spPr>
          <a:xfrm>
            <a:off x="1066800" y="1295400"/>
            <a:ext cx="7230745" cy="516134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80670" indent="-268605">
              <a:lnSpc>
                <a:spcPts val="3260"/>
              </a:lnSpc>
              <a:spcBef>
                <a:spcPts val="11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  <a:tab pos="5509895" algn="l"/>
              </a:tabLst>
            </a:pPr>
            <a:r>
              <a:rPr lang="en-US" sz="2750" b="1" spc="-1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Gastrointestinal route of poison entry</a:t>
            </a:r>
          </a:p>
          <a:p>
            <a:pPr marL="280670" indent="-268605">
              <a:lnSpc>
                <a:spcPts val="3260"/>
              </a:lnSpc>
              <a:spcBef>
                <a:spcPts val="11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  <a:tab pos="5509895" algn="l"/>
              </a:tabLst>
            </a:pPr>
            <a:r>
              <a:rPr lang="en-US" sz="2750" b="1" spc="-1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The most common route of entry of poison</a:t>
            </a:r>
            <a:endParaRPr lang="sr-Latn-RS" sz="2750" b="1" spc="-10" dirty="0">
              <a:solidFill>
                <a:schemeClr val="accent6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80670" indent="-268605">
              <a:lnSpc>
                <a:spcPts val="3260"/>
              </a:lnSpc>
              <a:spcBef>
                <a:spcPts val="11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  <a:tab pos="5509895" algn="l"/>
              </a:tabLst>
            </a:pPr>
            <a:r>
              <a:rPr lang="en-US" sz="2400" b="1" spc="-20" dirty="0">
                <a:latin typeface="Times New Roman"/>
                <a:cs typeface="Times New Roman"/>
              </a:rPr>
              <a:t>Absorption depends on:</a:t>
            </a:r>
          </a:p>
          <a:p>
            <a:pPr marL="354965" indent="-342900">
              <a:lnSpc>
                <a:spcPts val="3260"/>
              </a:lnSpc>
              <a:spcBef>
                <a:spcPts val="110"/>
              </a:spcBef>
              <a:buSzPct val="81818"/>
              <a:buFont typeface="Times New Roman" panose="02020603050405020304" pitchFamily="18" charset="0"/>
              <a:buChar char="₋"/>
              <a:tabLst>
                <a:tab pos="280670" algn="l"/>
                <a:tab pos="281305" algn="l"/>
                <a:tab pos="5509895" algn="l"/>
              </a:tabLst>
            </a:pPr>
            <a:r>
              <a:rPr lang="en-US" sz="2400" spc="-20" dirty="0">
                <a:latin typeface="Times New Roman"/>
                <a:cs typeface="Times New Roman"/>
              </a:rPr>
              <a:t>length of stay in the gastrointestinal tract</a:t>
            </a:r>
          </a:p>
          <a:p>
            <a:pPr marL="354965" indent="-342900">
              <a:lnSpc>
                <a:spcPts val="3260"/>
              </a:lnSpc>
              <a:spcBef>
                <a:spcPts val="110"/>
              </a:spcBef>
              <a:buSzPct val="81818"/>
              <a:buFont typeface="Times New Roman" panose="02020603050405020304" pitchFamily="18" charset="0"/>
              <a:buChar char="₋"/>
              <a:tabLst>
                <a:tab pos="280670" algn="l"/>
                <a:tab pos="281305" algn="l"/>
                <a:tab pos="5509895" algn="l"/>
              </a:tabLst>
            </a:pPr>
            <a:r>
              <a:rPr lang="en-US" sz="2400" spc="-20" dirty="0">
                <a:latin typeface="Times New Roman"/>
                <a:cs typeface="Times New Roman"/>
              </a:rPr>
              <a:t>solubility in intestinal juices</a:t>
            </a:r>
          </a:p>
          <a:p>
            <a:pPr marL="354965" indent="-342900">
              <a:lnSpc>
                <a:spcPts val="3260"/>
              </a:lnSpc>
              <a:spcBef>
                <a:spcPts val="110"/>
              </a:spcBef>
              <a:buSzPct val="81818"/>
              <a:buFont typeface="Times New Roman" panose="02020603050405020304" pitchFamily="18" charset="0"/>
              <a:buChar char="₋"/>
              <a:tabLst>
                <a:tab pos="280670" algn="l"/>
                <a:tab pos="281305" algn="l"/>
                <a:tab pos="5509895" algn="l"/>
              </a:tabLst>
            </a:pPr>
            <a:r>
              <a:rPr lang="en-US" sz="2400" spc="-20" dirty="0">
                <a:latin typeface="Times New Roman"/>
                <a:cs typeface="Times New Roman"/>
              </a:rPr>
              <a:t>speed of blood circulation that carries the toxic substance into the portal vein system</a:t>
            </a:r>
          </a:p>
          <a:p>
            <a:pPr marL="354965" indent="-342900">
              <a:lnSpc>
                <a:spcPts val="3260"/>
              </a:lnSpc>
              <a:spcBef>
                <a:spcPts val="110"/>
              </a:spcBef>
              <a:buSzPct val="81818"/>
              <a:buFont typeface="Times New Roman" panose="02020603050405020304" pitchFamily="18" charset="0"/>
              <a:buChar char="₋"/>
              <a:tabLst>
                <a:tab pos="280670" algn="l"/>
                <a:tab pos="281305" algn="l"/>
                <a:tab pos="5509895" algn="l"/>
              </a:tabLst>
            </a:pPr>
            <a:r>
              <a:rPr lang="en-US" sz="2400" spc="-20" dirty="0">
                <a:latin typeface="Times New Roman"/>
                <a:cs typeface="Times New Roman"/>
              </a:rPr>
              <a:t>lymph circulation speed (through which they are transmitted</a:t>
            </a:r>
          </a:p>
          <a:p>
            <a:pPr marL="354965" indent="-342900">
              <a:lnSpc>
                <a:spcPts val="3260"/>
              </a:lnSpc>
              <a:spcBef>
                <a:spcPts val="110"/>
              </a:spcBef>
              <a:buSzPct val="81818"/>
              <a:buFont typeface="Times New Roman" panose="02020603050405020304" pitchFamily="18" charset="0"/>
              <a:buChar char="₋"/>
              <a:tabLst>
                <a:tab pos="280670" algn="l"/>
                <a:tab pos="281305" algn="l"/>
                <a:tab pos="5509895" algn="l"/>
              </a:tabLst>
            </a:pPr>
            <a:r>
              <a:rPr lang="en-US" sz="2400" spc="-20" dirty="0">
                <a:latin typeface="Times New Roman"/>
                <a:cs typeface="Times New Roman"/>
              </a:rPr>
              <a:t>liposoluble toxic substances)</a:t>
            </a:r>
            <a:endParaRPr lang="sr-Latn-RS" sz="2400" spc="-20" dirty="0">
              <a:latin typeface="Times New Roman"/>
              <a:cs typeface="Times New Roman"/>
            </a:endParaRPr>
          </a:p>
          <a:p>
            <a:pPr marL="280670" indent="-268605">
              <a:lnSpc>
                <a:spcPts val="3260"/>
              </a:lnSpc>
              <a:spcBef>
                <a:spcPts val="11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  <a:tab pos="5509895" algn="l"/>
              </a:tabLst>
            </a:pPr>
            <a:r>
              <a:rPr lang="en-US" sz="2400" b="1" dirty="0">
                <a:latin typeface="Times New Roman"/>
                <a:cs typeface="Times New Roman"/>
              </a:rPr>
              <a:t>Detoxification is the most important function of the liver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17576" y="432816"/>
            <a:ext cx="8308975" cy="5486400"/>
            <a:chOff x="417576" y="432816"/>
            <a:chExt cx="8308975" cy="54864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7576" y="432816"/>
              <a:ext cx="8308848" cy="54864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90600" y="685800"/>
              <a:ext cx="7239000" cy="5181600"/>
            </a:xfrm>
            <a:prstGeom prst="rect">
              <a:avLst/>
            </a:prstGeom>
          </p:spPr>
        </p:pic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2715E9C4-2073-447A-9CEA-560F20307729}"/>
              </a:ext>
            </a:extLst>
          </p:cNvPr>
          <p:cNvSpPr/>
          <p:nvPr/>
        </p:nvSpPr>
        <p:spPr>
          <a:xfrm>
            <a:off x="7240173" y="685800"/>
            <a:ext cx="989427" cy="4053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/>
              <a:t>microvilli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186DB63-332F-4646-A848-568F88EB0BB6}"/>
              </a:ext>
            </a:extLst>
          </p:cNvPr>
          <p:cNvSpPr/>
          <p:nvPr/>
        </p:nvSpPr>
        <p:spPr>
          <a:xfrm>
            <a:off x="7065499" y="3572842"/>
            <a:ext cx="1166446" cy="304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/>
              <a:t>Epithelial cells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EC83D5F-1E55-452D-8268-12BBDE78C847}"/>
              </a:ext>
            </a:extLst>
          </p:cNvPr>
          <p:cNvSpPr/>
          <p:nvPr/>
        </p:nvSpPr>
        <p:spPr>
          <a:xfrm>
            <a:off x="6457071" y="4004134"/>
            <a:ext cx="1166445" cy="304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/>
              <a:t>Lymphatic vessel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5BA5A71-412E-41C5-B224-6CD0D1B2E694}"/>
              </a:ext>
            </a:extLst>
          </p:cNvPr>
          <p:cNvSpPr/>
          <p:nvPr/>
        </p:nvSpPr>
        <p:spPr>
          <a:xfrm>
            <a:off x="6457070" y="4727565"/>
            <a:ext cx="1166445" cy="304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/>
              <a:t>Lymphatic vessels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542DF0C-0266-47D1-AF11-5E17EE31487E}"/>
              </a:ext>
            </a:extLst>
          </p:cNvPr>
          <p:cNvSpPr/>
          <p:nvPr/>
        </p:nvSpPr>
        <p:spPr>
          <a:xfrm>
            <a:off x="4872346" y="5032365"/>
            <a:ext cx="1166445" cy="304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/>
              <a:t>Vili resice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EDC62BA-BC9B-4C4F-8E68-748579428410}"/>
              </a:ext>
            </a:extLst>
          </p:cNvPr>
          <p:cNvSpPr/>
          <p:nvPr/>
        </p:nvSpPr>
        <p:spPr>
          <a:xfrm>
            <a:off x="1765028" y="5330952"/>
            <a:ext cx="1166445" cy="304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/>
              <a:t>Wall Hose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09D17F-040A-4330-945E-5044B7776F53}"/>
              </a:ext>
            </a:extLst>
          </p:cNvPr>
          <p:cNvSpPr/>
          <p:nvPr/>
        </p:nvSpPr>
        <p:spPr>
          <a:xfrm>
            <a:off x="3810001" y="3725242"/>
            <a:ext cx="1062346" cy="46575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/>
              <a:t>Large circular folds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3BB09E0-5067-4DDD-81C6-F356CA64AD13}"/>
              </a:ext>
            </a:extLst>
          </p:cNvPr>
          <p:cNvSpPr/>
          <p:nvPr/>
        </p:nvSpPr>
        <p:spPr>
          <a:xfrm>
            <a:off x="3914100" y="2742673"/>
            <a:ext cx="1062346" cy="46575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/>
              <a:t>Epithelial cells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06EFF90-2E0A-48B6-BE41-57FF1A0CCE1E}"/>
              </a:ext>
            </a:extLst>
          </p:cNvPr>
          <p:cNvSpPr/>
          <p:nvPr/>
        </p:nvSpPr>
        <p:spPr>
          <a:xfrm>
            <a:off x="3581400" y="1748908"/>
            <a:ext cx="1290946" cy="47695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/>
              <a:t>Capillary network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92C5562-6C66-46C3-B230-27F4E51A6196}"/>
              </a:ext>
            </a:extLst>
          </p:cNvPr>
          <p:cNvSpPr/>
          <p:nvPr/>
        </p:nvSpPr>
        <p:spPr>
          <a:xfrm>
            <a:off x="1178288" y="4150321"/>
            <a:ext cx="1166445" cy="57724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/>
              <a:t>Willie (intestinal villi)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6462D9D-D0C9-4A0A-A746-67666154396E}"/>
              </a:ext>
            </a:extLst>
          </p:cNvPr>
          <p:cNvSpPr/>
          <p:nvPr/>
        </p:nvSpPr>
        <p:spPr>
          <a:xfrm>
            <a:off x="1140774" y="3385215"/>
            <a:ext cx="1166445" cy="304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/>
              <a:t>Muscle layer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19200" y="665429"/>
            <a:ext cx="6710171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spc="-65" dirty="0"/>
              <a:t>Entry of exotoxin through the skin</a:t>
            </a:r>
            <a:endParaRPr sz="3600" dirty="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91000" y="2133600"/>
            <a:ext cx="4443984" cy="3581400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762000" y="1261810"/>
            <a:ext cx="3705860" cy="495520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sr-Cyrl-RS" sz="2400" b="1" spc="-20" dirty="0">
                <a:latin typeface="Times New Roman"/>
                <a:cs typeface="Times New Roman"/>
              </a:rPr>
              <a:t>А</a:t>
            </a:r>
            <a:r>
              <a:rPr lang="en-US" sz="2400" b="1" spc="-20" dirty="0">
                <a:latin typeface="Times New Roman"/>
                <a:cs typeface="Times New Roman"/>
              </a:rPr>
              <a:t>Absorption through intact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 b="1" spc="-20" dirty="0">
                <a:latin typeface="Times New Roman"/>
                <a:cs typeface="Times New Roman"/>
              </a:rPr>
              <a:t>skin is small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US" sz="2400" b="1" spc="-2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 b="1" spc="-20" dirty="0">
                <a:latin typeface="Times New Roman"/>
                <a:cs typeface="Times New Roman"/>
              </a:rPr>
              <a:t>Absorption:</a:t>
            </a:r>
          </a:p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2400" b="1" spc="-20" dirty="0" err="1">
                <a:latin typeface="Times New Roman"/>
                <a:cs typeface="Times New Roman"/>
              </a:rPr>
              <a:t>transfollicular</a:t>
            </a:r>
            <a:r>
              <a:rPr lang="en-US" sz="2400" b="1" spc="-20" dirty="0">
                <a:latin typeface="Times New Roman"/>
                <a:cs typeface="Times New Roman"/>
              </a:rPr>
              <a:t>,</a:t>
            </a:r>
          </a:p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2400" b="1" spc="-20" dirty="0">
                <a:latin typeface="Times New Roman"/>
                <a:cs typeface="Times New Roman"/>
              </a:rPr>
              <a:t>sebaceous and sweaty openings</a:t>
            </a:r>
            <a:r>
              <a:rPr lang="sr-Latn-RS" sz="2400" b="1" spc="-20" dirty="0">
                <a:latin typeface="Times New Roman"/>
                <a:cs typeface="Times New Roman"/>
              </a:rPr>
              <a:t> </a:t>
            </a:r>
            <a:r>
              <a:rPr lang="en-US" sz="2400" b="1" spc="-20" dirty="0">
                <a:latin typeface="Times New Roman"/>
                <a:cs typeface="Times New Roman"/>
              </a:rPr>
              <a:t>gland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US" sz="2400" b="1" spc="-2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 spc="-20" dirty="0">
                <a:latin typeface="Times New Roman"/>
                <a:cs typeface="Times New Roman"/>
              </a:rPr>
              <a:t>liposoluble substances</a:t>
            </a:r>
          </a:p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2400" spc="-20" dirty="0">
                <a:latin typeface="Times New Roman"/>
                <a:cs typeface="Times New Roman"/>
              </a:rPr>
              <a:t>organic solvents,</a:t>
            </a:r>
          </a:p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2400" spc="-20" dirty="0">
                <a:latin typeface="Times New Roman"/>
                <a:cs typeface="Times New Roman"/>
              </a:rPr>
              <a:t>hydrocarbons,</a:t>
            </a:r>
          </a:p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2400" spc="-20" dirty="0">
                <a:latin typeface="Times New Roman"/>
                <a:cs typeface="Times New Roman"/>
              </a:rPr>
              <a:t>aldehydes,</a:t>
            </a:r>
          </a:p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2400" spc="-20" dirty="0">
                <a:latin typeface="Times New Roman"/>
                <a:cs typeface="Times New Roman"/>
              </a:rPr>
              <a:t>ketones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828800" y="685800"/>
            <a:ext cx="5791454" cy="629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56540">
              <a:lnSpc>
                <a:spcPct val="100000"/>
              </a:lnSpc>
              <a:spcBef>
                <a:spcPts val="110"/>
              </a:spcBef>
            </a:pPr>
            <a:r>
              <a:rPr lang="en-US" spc="5"/>
              <a:t>Exogene intoxing</a:t>
            </a:r>
            <a:endParaRPr spc="15" dirty="0"/>
          </a:p>
        </p:txBody>
      </p:sp>
      <p:sp>
        <p:nvSpPr>
          <p:cNvPr id="6" name="object 6"/>
          <p:cNvSpPr txBox="1"/>
          <p:nvPr/>
        </p:nvSpPr>
        <p:spPr>
          <a:xfrm>
            <a:off x="703884" y="1604775"/>
            <a:ext cx="7709534" cy="3420808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marL="280670" indent="-268605">
              <a:lnSpc>
                <a:spcPct val="100000"/>
              </a:lnSpc>
              <a:spcBef>
                <a:spcPts val="57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b="1" spc="-5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The intensity of intoxication symptoms depends on:</a:t>
            </a:r>
          </a:p>
          <a:p>
            <a:pPr marL="469265" indent="-457200">
              <a:lnSpc>
                <a:spcPct val="100000"/>
              </a:lnSpc>
              <a:spcBef>
                <a:spcPts val="575"/>
              </a:spcBef>
              <a:buSzPct val="81818"/>
              <a:buFont typeface="Times New Roman" panose="02020603050405020304" pitchFamily="18" charset="0"/>
              <a:buChar char="₋"/>
              <a:tabLst>
                <a:tab pos="280670" algn="l"/>
                <a:tab pos="281305" algn="l"/>
              </a:tabLst>
            </a:pPr>
            <a:r>
              <a:rPr lang="en-US" sz="2750" spc="-5" dirty="0">
                <a:latin typeface="Times New Roman"/>
                <a:cs typeface="Times New Roman"/>
              </a:rPr>
              <a:t>amount of toxins</a:t>
            </a:r>
          </a:p>
          <a:p>
            <a:pPr marL="469265" indent="-457200">
              <a:lnSpc>
                <a:spcPct val="100000"/>
              </a:lnSpc>
              <a:spcBef>
                <a:spcPts val="575"/>
              </a:spcBef>
              <a:buSzPct val="81818"/>
              <a:buFont typeface="Times New Roman" panose="02020603050405020304" pitchFamily="18" charset="0"/>
              <a:buChar char="₋"/>
              <a:tabLst>
                <a:tab pos="280670" algn="l"/>
                <a:tab pos="281305" algn="l"/>
              </a:tabLst>
            </a:pPr>
            <a:r>
              <a:rPr lang="en-US" sz="2750" spc="-5" dirty="0">
                <a:latin typeface="Times New Roman"/>
                <a:cs typeface="Times New Roman"/>
              </a:rPr>
              <a:t>detoxification rates</a:t>
            </a:r>
          </a:p>
          <a:p>
            <a:pPr marL="469265" indent="-457200">
              <a:lnSpc>
                <a:spcPct val="100000"/>
              </a:lnSpc>
              <a:spcBef>
                <a:spcPts val="575"/>
              </a:spcBef>
              <a:buSzPct val="81818"/>
              <a:buFont typeface="Times New Roman" panose="02020603050405020304" pitchFamily="18" charset="0"/>
              <a:buChar char="₋"/>
              <a:tabLst>
                <a:tab pos="280670" algn="l"/>
                <a:tab pos="281305" algn="l"/>
              </a:tabLst>
            </a:pPr>
            <a:r>
              <a:rPr lang="en-US" sz="2750" spc="-5" dirty="0">
                <a:latin typeface="Times New Roman"/>
                <a:cs typeface="Times New Roman"/>
              </a:rPr>
              <a:t>rate of elimination from the body</a:t>
            </a:r>
          </a:p>
          <a:p>
            <a:pPr marL="280670" indent="-268605">
              <a:lnSpc>
                <a:spcPct val="100000"/>
              </a:lnSpc>
              <a:spcBef>
                <a:spcPts val="57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endParaRPr lang="en-US" sz="2750" b="1" spc="-5" dirty="0">
              <a:solidFill>
                <a:srgbClr val="B8531D"/>
              </a:solidFill>
              <a:latin typeface="Times New Roman"/>
              <a:cs typeface="Times New Roman"/>
            </a:endParaRPr>
          </a:p>
          <a:p>
            <a:pPr marL="280670" indent="-268605">
              <a:lnSpc>
                <a:spcPct val="100000"/>
              </a:lnSpc>
              <a:spcBef>
                <a:spcPts val="57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b="1" spc="-5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"only a dose makes a substance a poison"</a:t>
            </a:r>
            <a:endParaRPr sz="2750" dirty="0">
              <a:solidFill>
                <a:schemeClr val="accent6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37235" y="724598"/>
            <a:ext cx="652589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spc="-25"/>
              <a:t>Distribution of toxins in the body</a:t>
            </a:r>
            <a:endParaRPr sz="3600" dirty="0"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22247" y="1524000"/>
            <a:ext cx="6839711" cy="4322064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155762" y="846709"/>
            <a:ext cx="716280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spc="-10"/>
              <a:t>Biotransformation of xenobiotics</a:t>
            </a:r>
            <a:endParaRPr sz="3600" dirty="0"/>
          </a:p>
        </p:txBody>
      </p:sp>
      <p:sp>
        <p:nvSpPr>
          <p:cNvPr id="4" name="object 4"/>
          <p:cNvSpPr txBox="1"/>
          <p:nvPr/>
        </p:nvSpPr>
        <p:spPr>
          <a:xfrm>
            <a:off x="1137005" y="1648968"/>
            <a:ext cx="5166995" cy="965200"/>
          </a:xfrm>
          <a:prstGeom prst="rect">
            <a:avLst/>
          </a:prstGeom>
        </p:spPr>
        <p:txBody>
          <a:bodyPr vert="horz" wrap="square" lIns="0" tIns="62865" rIns="0" bIns="0" rtlCol="0">
            <a:spAutoFit/>
          </a:bodyPr>
          <a:lstStyle/>
          <a:p>
            <a:pPr marL="280670" indent="-268605">
              <a:lnSpc>
                <a:spcPct val="100000"/>
              </a:lnSpc>
              <a:spcBef>
                <a:spcPts val="49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spc="-25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Microsomal transformation</a:t>
            </a:r>
          </a:p>
          <a:p>
            <a:pPr marL="280670" indent="-268605">
              <a:lnSpc>
                <a:spcPct val="100000"/>
              </a:lnSpc>
              <a:spcBef>
                <a:spcPts val="49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spc="-25" dirty="0">
                <a:latin typeface="Times New Roman"/>
                <a:cs typeface="Times New Roman"/>
              </a:rPr>
              <a:t>Non-microsomal transformation</a:t>
            </a:r>
            <a:endParaRPr sz="2750" dirty="0">
              <a:latin typeface="Times New Roman"/>
              <a:cs typeface="Times New Roman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57272" y="3069335"/>
            <a:ext cx="6263639" cy="359968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E7EBEC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219456" y="286511"/>
            <a:ext cx="8705215" cy="6383020"/>
            <a:chOff x="219456" y="286511"/>
            <a:chExt cx="8705215" cy="638302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9456" y="286511"/>
              <a:ext cx="8705088" cy="638251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800" y="329183"/>
              <a:ext cx="8531352" cy="6196584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306324" y="330707"/>
              <a:ext cx="8531225" cy="6196965"/>
            </a:xfrm>
            <a:custGeom>
              <a:avLst/>
              <a:gdLst/>
              <a:ahLst/>
              <a:cxnLst/>
              <a:rect l="l" t="t" r="r" b="b"/>
              <a:pathLst>
                <a:path w="8531225" h="6196965">
                  <a:moveTo>
                    <a:pt x="0" y="128905"/>
                  </a:moveTo>
                  <a:lnTo>
                    <a:pt x="10134" y="78740"/>
                  </a:lnTo>
                  <a:lnTo>
                    <a:pt x="37769" y="37719"/>
                  </a:lnTo>
                  <a:lnTo>
                    <a:pt x="78752" y="10160"/>
                  </a:lnTo>
                  <a:lnTo>
                    <a:pt x="128943" y="0"/>
                  </a:lnTo>
                  <a:lnTo>
                    <a:pt x="8401939" y="0"/>
                  </a:lnTo>
                  <a:lnTo>
                    <a:pt x="8452231" y="10160"/>
                  </a:lnTo>
                  <a:lnTo>
                    <a:pt x="8493125" y="37719"/>
                  </a:lnTo>
                  <a:lnTo>
                    <a:pt x="8520811" y="78740"/>
                  </a:lnTo>
                  <a:lnTo>
                    <a:pt x="8530971" y="128905"/>
                  </a:lnTo>
                  <a:lnTo>
                    <a:pt x="8530971" y="6067475"/>
                  </a:lnTo>
                  <a:lnTo>
                    <a:pt x="8520811" y="6117678"/>
                  </a:lnTo>
                  <a:lnTo>
                    <a:pt x="8493125" y="6158661"/>
                  </a:lnTo>
                  <a:lnTo>
                    <a:pt x="8452231" y="6186297"/>
                  </a:lnTo>
                  <a:lnTo>
                    <a:pt x="8401939" y="6196431"/>
                  </a:lnTo>
                  <a:lnTo>
                    <a:pt x="128943" y="6196431"/>
                  </a:lnTo>
                  <a:lnTo>
                    <a:pt x="78752" y="6186297"/>
                  </a:lnTo>
                  <a:lnTo>
                    <a:pt x="37769" y="6158661"/>
                  </a:lnTo>
                  <a:lnTo>
                    <a:pt x="10134" y="6117678"/>
                  </a:lnTo>
                  <a:lnTo>
                    <a:pt x="0" y="6067475"/>
                  </a:lnTo>
                  <a:lnTo>
                    <a:pt x="0" y="128905"/>
                  </a:lnTo>
                  <a:close/>
                </a:path>
              </a:pathLst>
            </a:custGeom>
            <a:ln w="9144">
              <a:solidFill>
                <a:srgbClr val="A2A1A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/>
          <p:cNvGrpSpPr/>
          <p:nvPr/>
        </p:nvGrpSpPr>
        <p:grpSpPr>
          <a:xfrm>
            <a:off x="3575303" y="4794503"/>
            <a:ext cx="987425" cy="317500"/>
            <a:chOff x="3575303" y="4794503"/>
            <a:chExt cx="987425" cy="317500"/>
          </a:xfrm>
        </p:grpSpPr>
        <p:sp>
          <p:nvSpPr>
            <p:cNvPr id="8" name="object 8"/>
            <p:cNvSpPr/>
            <p:nvPr/>
          </p:nvSpPr>
          <p:spPr>
            <a:xfrm>
              <a:off x="3581400" y="4800599"/>
              <a:ext cx="975360" cy="304800"/>
            </a:xfrm>
            <a:custGeom>
              <a:avLst/>
              <a:gdLst/>
              <a:ahLst/>
              <a:cxnLst/>
              <a:rect l="l" t="t" r="r" b="b"/>
              <a:pathLst>
                <a:path w="975360" h="304800">
                  <a:moveTo>
                    <a:pt x="30441" y="76200"/>
                  </a:moveTo>
                  <a:lnTo>
                    <a:pt x="0" y="76200"/>
                  </a:lnTo>
                  <a:lnTo>
                    <a:pt x="0" y="228600"/>
                  </a:lnTo>
                  <a:lnTo>
                    <a:pt x="30441" y="228600"/>
                  </a:lnTo>
                  <a:lnTo>
                    <a:pt x="30441" y="76200"/>
                  </a:lnTo>
                  <a:close/>
                </a:path>
                <a:path w="975360" h="304800">
                  <a:moveTo>
                    <a:pt x="121754" y="76200"/>
                  </a:moveTo>
                  <a:lnTo>
                    <a:pt x="60833" y="76200"/>
                  </a:lnTo>
                  <a:lnTo>
                    <a:pt x="60833" y="228600"/>
                  </a:lnTo>
                  <a:lnTo>
                    <a:pt x="121754" y="228600"/>
                  </a:lnTo>
                  <a:lnTo>
                    <a:pt x="121754" y="76200"/>
                  </a:lnTo>
                  <a:close/>
                </a:path>
                <a:path w="975360" h="304800">
                  <a:moveTo>
                    <a:pt x="975106" y="152400"/>
                  </a:moveTo>
                  <a:lnTo>
                    <a:pt x="731393" y="0"/>
                  </a:lnTo>
                  <a:lnTo>
                    <a:pt x="731393" y="76200"/>
                  </a:lnTo>
                  <a:lnTo>
                    <a:pt x="152273" y="76200"/>
                  </a:lnTo>
                  <a:lnTo>
                    <a:pt x="152273" y="228600"/>
                  </a:lnTo>
                  <a:lnTo>
                    <a:pt x="731393" y="228600"/>
                  </a:lnTo>
                  <a:lnTo>
                    <a:pt x="731393" y="304800"/>
                  </a:lnTo>
                  <a:lnTo>
                    <a:pt x="975106" y="152400"/>
                  </a:lnTo>
                  <a:close/>
                </a:path>
              </a:pathLst>
            </a:custGeom>
            <a:solidFill>
              <a:srgbClr val="B853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581399" y="4800599"/>
              <a:ext cx="975360" cy="304800"/>
            </a:xfrm>
            <a:custGeom>
              <a:avLst/>
              <a:gdLst/>
              <a:ahLst/>
              <a:cxnLst/>
              <a:rect l="l" t="t" r="r" b="b"/>
              <a:pathLst>
                <a:path w="975360" h="304800">
                  <a:moveTo>
                    <a:pt x="731265" y="0"/>
                  </a:moveTo>
                  <a:lnTo>
                    <a:pt x="731265" y="76200"/>
                  </a:lnTo>
                  <a:lnTo>
                    <a:pt x="152273" y="76200"/>
                  </a:lnTo>
                  <a:lnTo>
                    <a:pt x="152273" y="228600"/>
                  </a:lnTo>
                  <a:lnTo>
                    <a:pt x="731265" y="228600"/>
                  </a:lnTo>
                  <a:lnTo>
                    <a:pt x="731265" y="304800"/>
                  </a:lnTo>
                  <a:lnTo>
                    <a:pt x="975105" y="152400"/>
                  </a:lnTo>
                  <a:lnTo>
                    <a:pt x="731265" y="0"/>
                  </a:lnTo>
                  <a:close/>
                </a:path>
                <a:path w="975360" h="304800">
                  <a:moveTo>
                    <a:pt x="60833" y="228600"/>
                  </a:moveTo>
                  <a:lnTo>
                    <a:pt x="121773" y="228600"/>
                  </a:lnTo>
                  <a:lnTo>
                    <a:pt x="121773" y="76200"/>
                  </a:lnTo>
                  <a:lnTo>
                    <a:pt x="60833" y="76200"/>
                  </a:lnTo>
                  <a:lnTo>
                    <a:pt x="60833" y="228600"/>
                  </a:lnTo>
                  <a:close/>
                </a:path>
                <a:path w="975360" h="304800">
                  <a:moveTo>
                    <a:pt x="0" y="228600"/>
                  </a:moveTo>
                  <a:lnTo>
                    <a:pt x="30463" y="228600"/>
                  </a:lnTo>
                  <a:lnTo>
                    <a:pt x="30463" y="76200"/>
                  </a:lnTo>
                  <a:lnTo>
                    <a:pt x="0" y="76200"/>
                  </a:lnTo>
                  <a:lnTo>
                    <a:pt x="0" y="228600"/>
                  </a:lnTo>
                  <a:close/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618236" y="1781632"/>
            <a:ext cx="7964170" cy="400301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lang="en-US" sz="3200" spc="10" dirty="0">
                <a:latin typeface="Times New Roman"/>
                <a:cs typeface="Times New Roman"/>
              </a:rPr>
              <a:t>A poison is any substance that, taken into the body in a </a:t>
            </a:r>
            <a:r>
              <a:rPr lang="en-US" sz="3200" b="1" spc="10" dirty="0">
                <a:latin typeface="Times New Roman"/>
                <a:cs typeface="Times New Roman"/>
              </a:rPr>
              <a:t>certain amount and under certain conditions</a:t>
            </a:r>
            <a:r>
              <a:rPr lang="en-US" sz="3200" spc="10" dirty="0">
                <a:latin typeface="Times New Roman"/>
                <a:cs typeface="Times New Roman"/>
              </a:rPr>
              <a:t>, causes structural or functional disorders of the body and eventually death.</a:t>
            </a:r>
            <a:endParaRPr lang="sr-Latn-RS" sz="3200" spc="10" dirty="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endParaRPr lang="sr-Latn-RS" sz="3200" b="1" spc="10" dirty="0">
              <a:latin typeface="Times New Roman"/>
              <a:cs typeface="Times New Roman"/>
            </a:endParaRPr>
          </a:p>
          <a:p>
            <a:pPr marL="12700" marR="5080" algn="just">
              <a:spcBef>
                <a:spcPts val="95"/>
              </a:spcBef>
            </a:pPr>
            <a:r>
              <a:rPr lang="sr-Latn-RS" sz="3200" b="1" spc="5" dirty="0">
                <a:latin typeface="Times New Roman"/>
                <a:cs typeface="Times New Roman"/>
              </a:rPr>
              <a:t>      </a:t>
            </a:r>
          </a:p>
          <a:p>
            <a:pPr marL="12700" marR="5080" algn="just">
              <a:spcBef>
                <a:spcPts val="95"/>
              </a:spcBef>
            </a:pPr>
            <a:r>
              <a:rPr lang="sr-Latn-RS" sz="3200" b="1" spc="5" dirty="0">
                <a:latin typeface="Times New Roman"/>
                <a:cs typeface="Times New Roman"/>
              </a:rPr>
              <a:t>       </a:t>
            </a:r>
            <a:r>
              <a:rPr lang="en-US" sz="3200" b="1" spc="5" dirty="0">
                <a:latin typeface="Times New Roman"/>
                <a:cs typeface="Times New Roman"/>
              </a:rPr>
              <a:t>DOSE</a:t>
            </a:r>
            <a:r>
              <a:rPr lang="sr-Latn-RS" sz="3200" b="1" spc="5" dirty="0">
                <a:latin typeface="Times New Roman"/>
                <a:cs typeface="Times New Roman"/>
              </a:rPr>
              <a:t>                                  </a:t>
            </a:r>
            <a:r>
              <a:rPr lang="en-US" sz="3200" b="1" spc="5" dirty="0">
                <a:latin typeface="Times New Roman"/>
                <a:cs typeface="Times New Roman"/>
              </a:rPr>
              <a:t>EFFECT</a:t>
            </a:r>
            <a:endParaRPr lang="sr-Cyrl-RS" sz="3200" dirty="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endParaRPr lang="en-US" sz="3200" b="1" spc="5" dirty="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2224532" y="702386"/>
            <a:ext cx="4520565" cy="629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en-US" spc="40" dirty="0"/>
              <a:t>Definition of poison</a:t>
            </a:r>
            <a:endParaRPr spc="5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354709" y="824865"/>
            <a:ext cx="7153909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spc="-10"/>
              <a:t>Biotransformation of xenobiotics</a:t>
            </a:r>
            <a:endParaRPr sz="3600" dirty="0"/>
          </a:p>
        </p:txBody>
      </p:sp>
      <p:sp>
        <p:nvSpPr>
          <p:cNvPr id="4" name="object 4"/>
          <p:cNvSpPr txBox="1"/>
          <p:nvPr/>
        </p:nvSpPr>
        <p:spPr>
          <a:xfrm>
            <a:off x="638962" y="1592961"/>
            <a:ext cx="6096635" cy="87312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280670" marR="5080" indent="-268605">
              <a:lnSpc>
                <a:spcPct val="101800"/>
              </a:lnSpc>
              <a:spcBef>
                <a:spcPts val="5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dirty="0">
                <a:latin typeface="Times New Roman"/>
                <a:cs typeface="Times New Roman"/>
              </a:rPr>
              <a:t>Oxidation reactions - </a:t>
            </a:r>
            <a:r>
              <a:rPr lang="en-US" sz="2750" b="1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cytochrome P-450 monooxygenase</a:t>
            </a:r>
            <a:endParaRPr sz="2750" b="1" dirty="0">
              <a:solidFill>
                <a:schemeClr val="accent6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323088" y="2852927"/>
            <a:ext cx="8555990" cy="3618229"/>
            <a:chOff x="323088" y="2852927"/>
            <a:chExt cx="8555990" cy="3618229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23088" y="2852927"/>
              <a:ext cx="4218432" cy="3617976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31664" y="2852927"/>
              <a:ext cx="3947160" cy="359968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990600" y="838200"/>
            <a:ext cx="716280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spc="-10"/>
              <a:t>Biotransformation of xenobiotics</a:t>
            </a:r>
            <a:endParaRPr sz="3600" dirty="0"/>
          </a:p>
        </p:txBody>
      </p:sp>
      <p:sp>
        <p:nvSpPr>
          <p:cNvPr id="6" name="object 6"/>
          <p:cNvSpPr txBox="1"/>
          <p:nvPr/>
        </p:nvSpPr>
        <p:spPr>
          <a:xfrm>
            <a:off x="626770" y="2014804"/>
            <a:ext cx="7450455" cy="296812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92735" indent="-268605">
              <a:lnSpc>
                <a:spcPts val="3295"/>
              </a:lnSpc>
              <a:spcBef>
                <a:spcPts val="110"/>
              </a:spcBef>
              <a:buClr>
                <a:srgbClr val="000000"/>
              </a:buClr>
              <a:buSzPct val="81818"/>
              <a:buFont typeface="Segoe UI Symbol"/>
              <a:buChar char="⚫"/>
              <a:tabLst>
                <a:tab pos="293370" algn="l"/>
              </a:tabLst>
            </a:pPr>
            <a:r>
              <a:rPr lang="en-US" sz="2750" b="1" spc="50" dirty="0">
                <a:solidFill>
                  <a:srgbClr val="B8531D"/>
                </a:solidFill>
                <a:latin typeface="Times New Roman"/>
                <a:cs typeface="Times New Roman"/>
              </a:rPr>
              <a:t>CYP 450 FAMILY ENZYMES</a:t>
            </a:r>
            <a:endParaRPr lang="sr-Latn-RS" sz="2750" b="1" spc="50" dirty="0">
              <a:solidFill>
                <a:srgbClr val="B8531D"/>
              </a:solidFill>
              <a:latin typeface="Times New Roman"/>
              <a:cs typeface="Times New Roman"/>
            </a:endParaRPr>
          </a:p>
          <a:p>
            <a:pPr marL="292735" indent="-268605">
              <a:lnSpc>
                <a:spcPts val="3295"/>
              </a:lnSpc>
              <a:spcBef>
                <a:spcPts val="110"/>
              </a:spcBef>
              <a:buClr>
                <a:srgbClr val="000000"/>
              </a:buClr>
              <a:buSzPct val="81818"/>
              <a:buFont typeface="Segoe UI Symbol"/>
              <a:buChar char="⚫"/>
              <a:tabLst>
                <a:tab pos="293370" algn="l"/>
              </a:tabLst>
            </a:pPr>
            <a:r>
              <a:rPr sz="2750" dirty="0">
                <a:latin typeface="Times New Roman"/>
                <a:cs typeface="Times New Roman"/>
              </a:rPr>
              <a:t>-</a:t>
            </a:r>
            <a:r>
              <a:rPr lang="en-US" sz="2750" dirty="0">
                <a:latin typeface="Times New Roman"/>
                <a:cs typeface="Times New Roman"/>
              </a:rPr>
              <a:t>Flavin monooxygenase isoenzyme</a:t>
            </a:r>
          </a:p>
          <a:p>
            <a:pPr marL="24765">
              <a:lnSpc>
                <a:spcPts val="3295"/>
              </a:lnSpc>
            </a:pPr>
            <a:r>
              <a:rPr lang="en-US" sz="2750" dirty="0">
                <a:latin typeface="Times New Roman"/>
                <a:cs typeface="Times New Roman"/>
              </a:rPr>
              <a:t>-Alcohol dehydrogenase</a:t>
            </a:r>
          </a:p>
          <a:p>
            <a:pPr marL="24765">
              <a:lnSpc>
                <a:spcPts val="3295"/>
              </a:lnSpc>
            </a:pPr>
            <a:r>
              <a:rPr lang="en-US" sz="2750" dirty="0">
                <a:latin typeface="Times New Roman"/>
                <a:cs typeface="Times New Roman"/>
              </a:rPr>
              <a:t>- Aldehyde oxidase</a:t>
            </a:r>
          </a:p>
          <a:p>
            <a:pPr marL="24765">
              <a:lnSpc>
                <a:spcPts val="3295"/>
              </a:lnSpc>
            </a:pPr>
            <a:r>
              <a:rPr lang="en-US" sz="2750" dirty="0">
                <a:latin typeface="Times New Roman"/>
                <a:cs typeface="Times New Roman"/>
              </a:rPr>
              <a:t>-Monoamine dehydrogenase</a:t>
            </a:r>
            <a:endParaRPr sz="2750" dirty="0">
              <a:latin typeface="Times New Roman"/>
              <a:cs typeface="Times New Roman"/>
            </a:endParaRPr>
          </a:p>
          <a:p>
            <a:pPr marL="292735" marR="5080" indent="-280670">
              <a:lnSpc>
                <a:spcPct val="101899"/>
              </a:lnSpc>
              <a:buClr>
                <a:srgbClr val="000000"/>
              </a:buClr>
              <a:buSzPct val="81818"/>
              <a:buFont typeface="Segoe UI Symbol"/>
              <a:buChar char="⚫"/>
              <a:tabLst>
                <a:tab pos="293370" algn="l"/>
                <a:tab pos="2924175" algn="l"/>
              </a:tabLst>
            </a:pPr>
            <a:r>
              <a:rPr lang="en-US" sz="2750" b="1" spc="-10" dirty="0">
                <a:solidFill>
                  <a:srgbClr val="B8531D"/>
                </a:solidFill>
                <a:latin typeface="Times New Roman"/>
                <a:cs typeface="Times New Roman"/>
              </a:rPr>
              <a:t>Oxidoreduction potential is mediated by porphyrin iron</a:t>
            </a:r>
            <a:endParaRPr sz="275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828800" y="685800"/>
            <a:ext cx="5750560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3600" spc="-5" dirty="0"/>
              <a:t>The purpose of the biotransformation?</a:t>
            </a:r>
            <a:endParaRPr sz="3600" dirty="0"/>
          </a:p>
        </p:txBody>
      </p:sp>
      <p:sp>
        <p:nvSpPr>
          <p:cNvPr id="6" name="object 6"/>
          <p:cNvSpPr txBox="1"/>
          <p:nvPr/>
        </p:nvSpPr>
        <p:spPr>
          <a:xfrm>
            <a:off x="914400" y="2362200"/>
            <a:ext cx="5273040" cy="2371803"/>
          </a:xfrm>
          <a:prstGeom prst="rect">
            <a:avLst/>
          </a:prstGeom>
        </p:spPr>
        <p:txBody>
          <a:bodyPr vert="horz" wrap="square" lIns="0" tIns="62865" rIns="0" bIns="0" rtlCol="0">
            <a:spAutoFit/>
          </a:bodyPr>
          <a:lstStyle/>
          <a:p>
            <a:pPr marL="280670" indent="-268605">
              <a:lnSpc>
                <a:spcPct val="100000"/>
              </a:lnSpc>
              <a:spcBef>
                <a:spcPts val="495"/>
              </a:spcBef>
              <a:buSzPct val="81818"/>
              <a:buFont typeface="Wingdings"/>
              <a:buChar char=""/>
              <a:tabLst>
                <a:tab pos="280670" algn="l"/>
                <a:tab pos="281305" algn="l"/>
                <a:tab pos="3643629" algn="l"/>
              </a:tabLst>
            </a:pPr>
            <a:r>
              <a:rPr lang="en-US" sz="2750" spc="-10" dirty="0">
                <a:latin typeface="Times New Roman"/>
                <a:cs typeface="Times New Roman"/>
              </a:rPr>
              <a:t>Reduction of molecular weight</a:t>
            </a:r>
          </a:p>
          <a:p>
            <a:pPr marL="280670" indent="-268605">
              <a:lnSpc>
                <a:spcPct val="100000"/>
              </a:lnSpc>
              <a:spcBef>
                <a:spcPts val="495"/>
              </a:spcBef>
              <a:buSzPct val="81818"/>
              <a:buFont typeface="Wingdings"/>
              <a:buChar char=""/>
              <a:tabLst>
                <a:tab pos="280670" algn="l"/>
                <a:tab pos="281305" algn="l"/>
                <a:tab pos="3643629" algn="l"/>
              </a:tabLst>
            </a:pPr>
            <a:r>
              <a:rPr lang="en-US" sz="2750" spc="-10" dirty="0">
                <a:latin typeface="Times New Roman"/>
                <a:cs typeface="Times New Roman"/>
              </a:rPr>
              <a:t>Separation from protein carriers</a:t>
            </a:r>
          </a:p>
          <a:p>
            <a:pPr marL="280670" indent="-268605">
              <a:lnSpc>
                <a:spcPct val="100000"/>
              </a:lnSpc>
              <a:spcBef>
                <a:spcPts val="495"/>
              </a:spcBef>
              <a:buSzPct val="81818"/>
              <a:buFont typeface="Wingdings"/>
              <a:buChar char=""/>
              <a:tabLst>
                <a:tab pos="280670" algn="l"/>
                <a:tab pos="281305" algn="l"/>
                <a:tab pos="3643629" algn="l"/>
              </a:tabLst>
            </a:pPr>
            <a:r>
              <a:rPr lang="en-US" sz="2750" spc="-10" dirty="0">
                <a:latin typeface="Times New Roman"/>
                <a:cs typeface="Times New Roman"/>
              </a:rPr>
              <a:t>Hydrophilicity</a:t>
            </a:r>
          </a:p>
          <a:p>
            <a:pPr marL="280670" indent="-268605">
              <a:lnSpc>
                <a:spcPct val="100000"/>
              </a:lnSpc>
              <a:spcBef>
                <a:spcPts val="495"/>
              </a:spcBef>
              <a:buSzPct val="81818"/>
              <a:buFont typeface="Wingdings"/>
              <a:buChar char=""/>
              <a:tabLst>
                <a:tab pos="280670" algn="l"/>
                <a:tab pos="281305" algn="l"/>
                <a:tab pos="3643629" algn="l"/>
              </a:tabLst>
            </a:pPr>
            <a:r>
              <a:rPr lang="en-US" sz="2750" spc="-10" dirty="0">
                <a:latin typeface="Times New Roman"/>
                <a:cs typeface="Times New Roman"/>
              </a:rPr>
              <a:t>Reduction of the degree of ionization</a:t>
            </a:r>
            <a:endParaRPr sz="275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5803" y="612104"/>
            <a:ext cx="8308848" cy="548640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0415" y="512190"/>
            <a:ext cx="7557134" cy="913130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lnSpc>
                <a:spcPct val="100699"/>
              </a:lnSpc>
              <a:spcBef>
                <a:spcPts val="80"/>
              </a:spcBef>
            </a:pPr>
            <a:r>
              <a:rPr lang="en-US" sz="2900" spc="-20" dirty="0"/>
              <a:t>Conversion liposoluble </a:t>
            </a:r>
            <a:r>
              <a:rPr lang="sr-Cyrl-RS" sz="2900" dirty="0"/>
              <a:t>у хидросолубилну  супстанцу</a:t>
            </a:r>
            <a:endParaRPr sz="2900" dirty="0"/>
          </a:p>
        </p:txBody>
      </p:sp>
      <p:sp>
        <p:nvSpPr>
          <p:cNvPr id="4" name="object 4"/>
          <p:cNvSpPr txBox="1"/>
          <p:nvPr/>
        </p:nvSpPr>
        <p:spPr>
          <a:xfrm>
            <a:off x="1117091" y="2278379"/>
            <a:ext cx="1844039" cy="398826"/>
          </a:xfrm>
          <a:prstGeom prst="rect">
            <a:avLst/>
          </a:prstGeom>
          <a:solidFill>
            <a:srgbClr val="E7EBEC"/>
          </a:solidFill>
          <a:ln w="9144">
            <a:solidFill>
              <a:srgbClr val="000000"/>
            </a:solidFill>
          </a:ln>
        </p:spPr>
        <p:txBody>
          <a:bodyPr vert="horz" wrap="square" lIns="0" tIns="29209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229"/>
              </a:spcBef>
            </a:pPr>
            <a:r>
              <a:rPr lang="en-US" sz="2400" spc="-30">
                <a:latin typeface="Times New Roman"/>
                <a:cs typeface="Times New Roman"/>
              </a:rPr>
              <a:t>xenobiotic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4172" y="3573779"/>
            <a:ext cx="2978150" cy="403316"/>
          </a:xfrm>
          <a:prstGeom prst="rect">
            <a:avLst/>
          </a:prstGeom>
          <a:solidFill>
            <a:srgbClr val="E7EBEC"/>
          </a:solidFill>
          <a:ln w="9144">
            <a:solidFill>
              <a:srgbClr val="000000"/>
            </a:solidFill>
          </a:ln>
        </p:spPr>
        <p:txBody>
          <a:bodyPr vert="horz" wrap="square" lIns="0" tIns="33655" rIns="0" bIns="0" rtlCol="0">
            <a:spAutoFit/>
          </a:bodyPr>
          <a:lstStyle/>
          <a:p>
            <a:pPr marL="88265">
              <a:lnSpc>
                <a:spcPct val="100000"/>
              </a:lnSpc>
              <a:spcBef>
                <a:spcPts val="265"/>
              </a:spcBef>
            </a:pPr>
            <a:r>
              <a:rPr lang="en-US" sz="2400" spc="-5">
                <a:latin typeface="Times New Roman"/>
                <a:cs typeface="Times New Roman"/>
              </a:rPr>
              <a:t>Reactive metabolite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35291" y="4788970"/>
            <a:ext cx="1262380" cy="774571"/>
          </a:xfrm>
          <a:prstGeom prst="rect">
            <a:avLst/>
          </a:prstGeom>
          <a:solidFill>
            <a:srgbClr val="E7EBEC"/>
          </a:solidFill>
          <a:ln w="9144">
            <a:solidFill>
              <a:srgbClr val="000000"/>
            </a:solidFill>
          </a:ln>
        </p:spPr>
        <p:txBody>
          <a:bodyPr vert="horz" wrap="square" lIns="0" tIns="3556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80"/>
              </a:spcBef>
            </a:pPr>
            <a:r>
              <a:rPr lang="en-US" sz="2400" spc="-85" dirty="0">
                <a:latin typeface="Times New Roman"/>
                <a:cs typeface="Times New Roman"/>
              </a:rPr>
              <a:t>The </a:t>
            </a:r>
            <a:r>
              <a:rPr lang="en-US" sz="2400" spc="-85" dirty="0" err="1">
                <a:latin typeface="Times New Roman"/>
                <a:cs typeface="Times New Roman"/>
              </a:rPr>
              <a:t>conjugat</a:t>
            </a:r>
            <a:endParaRPr sz="2400" dirty="0">
              <a:latin typeface="Times New Roman"/>
              <a:cs typeface="Times New Roman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935479" y="2852927"/>
            <a:ext cx="802005" cy="3282315"/>
            <a:chOff x="1935479" y="2852927"/>
            <a:chExt cx="802005" cy="3282315"/>
          </a:xfrm>
        </p:grpSpPr>
        <p:sp>
          <p:nvSpPr>
            <p:cNvPr id="8" name="object 8"/>
            <p:cNvSpPr/>
            <p:nvPr/>
          </p:nvSpPr>
          <p:spPr>
            <a:xfrm>
              <a:off x="1935480" y="2852927"/>
              <a:ext cx="802005" cy="3282315"/>
            </a:xfrm>
            <a:custGeom>
              <a:avLst/>
              <a:gdLst/>
              <a:ahLst/>
              <a:cxnLst/>
              <a:rect l="l" t="t" r="r" b="b"/>
              <a:pathLst>
                <a:path w="802005" h="3282315">
                  <a:moveTo>
                    <a:pt x="85852" y="1823593"/>
                  </a:moveTo>
                  <a:lnTo>
                    <a:pt x="57277" y="1823593"/>
                  </a:lnTo>
                  <a:lnTo>
                    <a:pt x="57277" y="1223645"/>
                  </a:lnTo>
                  <a:lnTo>
                    <a:pt x="28575" y="1223645"/>
                  </a:lnTo>
                  <a:lnTo>
                    <a:pt x="28575" y="1823593"/>
                  </a:lnTo>
                  <a:lnTo>
                    <a:pt x="0" y="1823593"/>
                  </a:lnTo>
                  <a:lnTo>
                    <a:pt x="43053" y="1909318"/>
                  </a:lnTo>
                  <a:lnTo>
                    <a:pt x="85852" y="1823593"/>
                  </a:lnTo>
                  <a:close/>
                </a:path>
                <a:path w="802005" h="3282315">
                  <a:moveTo>
                    <a:pt x="85852" y="447548"/>
                  </a:moveTo>
                  <a:lnTo>
                    <a:pt x="57277" y="447548"/>
                  </a:lnTo>
                  <a:lnTo>
                    <a:pt x="57277" y="0"/>
                  </a:lnTo>
                  <a:lnTo>
                    <a:pt x="28575" y="0"/>
                  </a:lnTo>
                  <a:lnTo>
                    <a:pt x="28575" y="447548"/>
                  </a:lnTo>
                  <a:lnTo>
                    <a:pt x="0" y="447548"/>
                  </a:lnTo>
                  <a:lnTo>
                    <a:pt x="43053" y="533273"/>
                  </a:lnTo>
                  <a:lnTo>
                    <a:pt x="85852" y="447548"/>
                  </a:lnTo>
                  <a:close/>
                </a:path>
                <a:path w="802005" h="3282315">
                  <a:moveTo>
                    <a:pt x="801624" y="3239262"/>
                  </a:moveTo>
                  <a:lnTo>
                    <a:pt x="715772" y="3196412"/>
                  </a:lnTo>
                  <a:lnTo>
                    <a:pt x="715772" y="3224974"/>
                  </a:lnTo>
                  <a:lnTo>
                    <a:pt x="114554" y="3224974"/>
                  </a:lnTo>
                  <a:lnTo>
                    <a:pt x="114554" y="3253549"/>
                  </a:lnTo>
                  <a:lnTo>
                    <a:pt x="715772" y="3253549"/>
                  </a:lnTo>
                  <a:lnTo>
                    <a:pt x="715772" y="3282111"/>
                  </a:lnTo>
                  <a:lnTo>
                    <a:pt x="801624" y="32392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052827" y="5518404"/>
              <a:ext cx="0" cy="533400"/>
            </a:xfrm>
            <a:custGeom>
              <a:avLst/>
              <a:gdLst/>
              <a:ahLst/>
              <a:cxnLst/>
              <a:rect l="l" t="t" r="r" b="b"/>
              <a:pathLst>
                <a:path h="533400">
                  <a:moveTo>
                    <a:pt x="0" y="0"/>
                  </a:moveTo>
                  <a:lnTo>
                    <a:pt x="0" y="533323"/>
                  </a:lnTo>
                </a:path>
              </a:pathLst>
            </a:custGeom>
            <a:ln w="2743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3141726" y="2873121"/>
            <a:ext cx="25673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 i="1">
                <a:solidFill>
                  <a:srgbClr val="7E0000"/>
                </a:solidFill>
                <a:latin typeface="Times New Roman"/>
                <a:cs typeface="Times New Roman"/>
              </a:rPr>
              <a:t>phase I - Activation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925572" y="4315205"/>
            <a:ext cx="260794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 i="1">
                <a:solidFill>
                  <a:srgbClr val="7E0000"/>
                </a:solidFill>
                <a:latin typeface="Times New Roman"/>
                <a:cs typeface="Times New Roman"/>
              </a:rPr>
              <a:t>phase II - conjugation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998723" y="5902858"/>
            <a:ext cx="14033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 spc="-25">
                <a:latin typeface="Times New Roman"/>
                <a:cs typeface="Times New Roman"/>
              </a:rPr>
              <a:t>excursion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291453" y="2152650"/>
            <a:ext cx="230886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>
                <a:latin typeface="Times New Roman"/>
                <a:cs typeface="Times New Roman"/>
              </a:rPr>
              <a:t>liposolability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501510" y="2705176"/>
            <a:ext cx="187198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>
                <a:latin typeface="Times New Roman"/>
                <a:cs typeface="Times New Roman"/>
              </a:rPr>
              <a:t>(non-polarity)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172327" y="5683097"/>
            <a:ext cx="251587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78790" marR="5080" indent="-466725">
              <a:lnSpc>
                <a:spcPct val="100000"/>
              </a:lnSpc>
              <a:spcBef>
                <a:spcPts val="100"/>
              </a:spcBef>
            </a:pPr>
            <a:r>
              <a:rPr lang="en-US" sz="2400" spc="-10">
                <a:latin typeface="Times New Roman"/>
                <a:cs typeface="Times New Roman"/>
              </a:rPr>
              <a:t>Hydrosolutivity (polarity)</a:t>
            </a:r>
            <a:endParaRPr sz="2400" dirty="0">
              <a:latin typeface="Times New Roman"/>
              <a:cs typeface="Times New Roman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0" y="1810511"/>
            <a:ext cx="9144000" cy="3621404"/>
            <a:chOff x="0" y="1810511"/>
            <a:chExt cx="9144000" cy="3621404"/>
          </a:xfrm>
        </p:grpSpPr>
        <p:sp>
          <p:nvSpPr>
            <p:cNvPr id="17" name="object 17"/>
            <p:cNvSpPr/>
            <p:nvPr/>
          </p:nvSpPr>
          <p:spPr>
            <a:xfrm>
              <a:off x="7266432" y="3069335"/>
              <a:ext cx="85090" cy="2362200"/>
            </a:xfrm>
            <a:custGeom>
              <a:avLst/>
              <a:gdLst/>
              <a:ahLst/>
              <a:cxnLst/>
              <a:rect l="l" t="t" r="r" b="b"/>
              <a:pathLst>
                <a:path w="85090" h="2362200">
                  <a:moveTo>
                    <a:pt x="84709" y="2276475"/>
                  </a:moveTo>
                  <a:lnTo>
                    <a:pt x="56515" y="2276475"/>
                  </a:lnTo>
                  <a:lnTo>
                    <a:pt x="56515" y="2290826"/>
                  </a:lnTo>
                  <a:lnTo>
                    <a:pt x="56426" y="0"/>
                  </a:lnTo>
                  <a:lnTo>
                    <a:pt x="28194" y="0"/>
                  </a:lnTo>
                  <a:lnTo>
                    <a:pt x="28194" y="2276475"/>
                  </a:lnTo>
                  <a:lnTo>
                    <a:pt x="0" y="2276475"/>
                  </a:lnTo>
                  <a:lnTo>
                    <a:pt x="42418" y="2362200"/>
                  </a:lnTo>
                  <a:lnTo>
                    <a:pt x="77597" y="2290826"/>
                  </a:lnTo>
                  <a:lnTo>
                    <a:pt x="84709" y="227647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0" y="1828799"/>
              <a:ext cx="9144000" cy="0"/>
            </a:xfrm>
            <a:custGeom>
              <a:avLst/>
              <a:gdLst/>
              <a:ahLst/>
              <a:cxnLst/>
              <a:rect l="l" t="t" r="r" b="b"/>
              <a:pathLst>
                <a:path w="9144000">
                  <a:moveTo>
                    <a:pt x="0" y="0"/>
                  </a:moveTo>
                  <a:lnTo>
                    <a:pt x="9144000" y="0"/>
                  </a:lnTo>
                </a:path>
              </a:pathLst>
            </a:custGeom>
            <a:ln w="36576">
              <a:solidFill>
                <a:srgbClr val="7E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E7EBEC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219456" y="286511"/>
            <a:ext cx="8705215" cy="6383020"/>
            <a:chOff x="219456" y="286511"/>
            <a:chExt cx="8705215" cy="638302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9456" y="286511"/>
              <a:ext cx="8705088" cy="638251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800" y="329183"/>
              <a:ext cx="8531352" cy="6196584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306324" y="330707"/>
              <a:ext cx="8531225" cy="6196965"/>
            </a:xfrm>
            <a:custGeom>
              <a:avLst/>
              <a:gdLst/>
              <a:ahLst/>
              <a:cxnLst/>
              <a:rect l="l" t="t" r="r" b="b"/>
              <a:pathLst>
                <a:path w="8531225" h="6196965">
                  <a:moveTo>
                    <a:pt x="0" y="128905"/>
                  </a:moveTo>
                  <a:lnTo>
                    <a:pt x="10134" y="78740"/>
                  </a:lnTo>
                  <a:lnTo>
                    <a:pt x="37769" y="37719"/>
                  </a:lnTo>
                  <a:lnTo>
                    <a:pt x="78752" y="10160"/>
                  </a:lnTo>
                  <a:lnTo>
                    <a:pt x="128943" y="0"/>
                  </a:lnTo>
                  <a:lnTo>
                    <a:pt x="8401939" y="0"/>
                  </a:lnTo>
                  <a:lnTo>
                    <a:pt x="8452231" y="10160"/>
                  </a:lnTo>
                  <a:lnTo>
                    <a:pt x="8493125" y="37719"/>
                  </a:lnTo>
                  <a:lnTo>
                    <a:pt x="8520811" y="78740"/>
                  </a:lnTo>
                  <a:lnTo>
                    <a:pt x="8530971" y="128905"/>
                  </a:lnTo>
                  <a:lnTo>
                    <a:pt x="8530971" y="6067475"/>
                  </a:lnTo>
                  <a:lnTo>
                    <a:pt x="8520811" y="6117678"/>
                  </a:lnTo>
                  <a:lnTo>
                    <a:pt x="8493125" y="6158661"/>
                  </a:lnTo>
                  <a:lnTo>
                    <a:pt x="8452231" y="6186297"/>
                  </a:lnTo>
                  <a:lnTo>
                    <a:pt x="8401939" y="6196431"/>
                  </a:lnTo>
                  <a:lnTo>
                    <a:pt x="128943" y="6196431"/>
                  </a:lnTo>
                  <a:lnTo>
                    <a:pt x="78752" y="6186297"/>
                  </a:lnTo>
                  <a:lnTo>
                    <a:pt x="37769" y="6158661"/>
                  </a:lnTo>
                  <a:lnTo>
                    <a:pt x="10134" y="6117678"/>
                  </a:lnTo>
                  <a:lnTo>
                    <a:pt x="0" y="6067475"/>
                  </a:lnTo>
                  <a:lnTo>
                    <a:pt x="0" y="128905"/>
                  </a:lnTo>
                  <a:close/>
                </a:path>
              </a:pathLst>
            </a:custGeom>
            <a:ln w="9144">
              <a:solidFill>
                <a:srgbClr val="A2A1A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120264" y="728548"/>
            <a:ext cx="5575936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dirty="0"/>
              <a:t>Phases of biotransformation</a:t>
            </a:r>
            <a:endParaRPr sz="3600" dirty="0"/>
          </a:p>
        </p:txBody>
      </p:sp>
      <p:sp>
        <p:nvSpPr>
          <p:cNvPr id="8" name="object 8"/>
          <p:cNvSpPr txBox="1"/>
          <p:nvPr/>
        </p:nvSpPr>
        <p:spPr>
          <a:xfrm>
            <a:off x="841349" y="3451936"/>
            <a:ext cx="2230755" cy="5124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35915" indent="-323850">
              <a:lnSpc>
                <a:spcPct val="100000"/>
              </a:lnSpc>
              <a:spcBef>
                <a:spcPts val="95"/>
              </a:spcBef>
              <a:buSzPct val="96875"/>
              <a:buFont typeface="Wingdings"/>
              <a:buChar char=""/>
              <a:tabLst>
                <a:tab pos="336550" algn="l"/>
              </a:tabLst>
            </a:pPr>
            <a:r>
              <a:rPr lang="en-US" sz="3200" spc="-30" dirty="0">
                <a:latin typeface="Times New Roman"/>
                <a:cs typeface="Times New Roman"/>
              </a:rPr>
              <a:t>oxidation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41349" y="4434662"/>
            <a:ext cx="2136775" cy="1503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35915" indent="-323850">
              <a:lnSpc>
                <a:spcPct val="100000"/>
              </a:lnSpc>
              <a:spcBef>
                <a:spcPts val="95"/>
              </a:spcBef>
              <a:buSzPct val="96875"/>
              <a:buFont typeface="Wingdings"/>
              <a:buChar char=""/>
              <a:tabLst>
                <a:tab pos="336550" algn="l"/>
              </a:tabLst>
            </a:pPr>
            <a:r>
              <a:rPr lang="en-US" sz="3200" spc="-35" dirty="0">
                <a:latin typeface="Times New Roman"/>
                <a:cs typeface="Times New Roman"/>
              </a:rPr>
              <a:t>reduction</a:t>
            </a:r>
          </a:p>
          <a:p>
            <a:pPr marL="335915" indent="-323850">
              <a:lnSpc>
                <a:spcPct val="100000"/>
              </a:lnSpc>
              <a:spcBef>
                <a:spcPts val="95"/>
              </a:spcBef>
              <a:buSzPct val="96875"/>
              <a:buFont typeface="Wingdings"/>
              <a:buChar char=""/>
              <a:tabLst>
                <a:tab pos="336550" algn="l"/>
              </a:tabLst>
            </a:pPr>
            <a:endParaRPr lang="en-US" sz="3200" spc="-35" dirty="0">
              <a:latin typeface="Times New Roman"/>
              <a:cs typeface="Times New Roman"/>
            </a:endParaRPr>
          </a:p>
          <a:p>
            <a:pPr marL="335915" indent="-323850">
              <a:lnSpc>
                <a:spcPct val="100000"/>
              </a:lnSpc>
              <a:spcBef>
                <a:spcPts val="95"/>
              </a:spcBef>
              <a:buSzPct val="96875"/>
              <a:buFont typeface="Wingdings"/>
              <a:buChar char=""/>
              <a:tabLst>
                <a:tab pos="336550" algn="l"/>
              </a:tabLst>
            </a:pPr>
            <a:r>
              <a:rPr lang="en-US" sz="3200" spc="-35" dirty="0">
                <a:latin typeface="Times New Roman"/>
                <a:cs typeface="Times New Roman"/>
              </a:rPr>
              <a:t>hydrolysis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41349" y="1918791"/>
            <a:ext cx="6695212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0195" indent="-27813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290830" algn="l"/>
                <a:tab pos="4549775" algn="l"/>
              </a:tabLst>
            </a:pPr>
            <a:r>
              <a:rPr lang="en-US" sz="3600" b="1" i="1" spc="-5" dirty="0">
                <a:solidFill>
                  <a:srgbClr val="B8531D"/>
                </a:solidFill>
                <a:latin typeface="Times New Roman"/>
                <a:cs typeface="Times New Roman"/>
              </a:rPr>
              <a:t>phase I </a:t>
            </a:r>
            <a:r>
              <a:rPr sz="3600" b="1" i="1" dirty="0">
                <a:solidFill>
                  <a:srgbClr val="B8531D"/>
                </a:solidFill>
                <a:latin typeface="Times New Roman"/>
                <a:cs typeface="Times New Roman"/>
              </a:rPr>
              <a:t>	</a:t>
            </a:r>
            <a:r>
              <a:rPr sz="3600" dirty="0">
                <a:solidFill>
                  <a:srgbClr val="B8531D"/>
                </a:solidFill>
                <a:latin typeface="Arial MT"/>
                <a:cs typeface="Arial MT"/>
              </a:rPr>
              <a:t>•</a:t>
            </a:r>
            <a:r>
              <a:rPr sz="3600" spc="-60" dirty="0">
                <a:solidFill>
                  <a:srgbClr val="B8531D"/>
                </a:solidFill>
                <a:latin typeface="Arial MT"/>
                <a:cs typeface="Arial MT"/>
              </a:rPr>
              <a:t> </a:t>
            </a:r>
            <a:r>
              <a:rPr lang="en-US" sz="3600" b="1" i="1" spc="-5" dirty="0">
                <a:solidFill>
                  <a:srgbClr val="B8531D"/>
                </a:solidFill>
                <a:latin typeface="Times New Roman"/>
                <a:cs typeface="Times New Roman"/>
              </a:rPr>
              <a:t>phase</a:t>
            </a:r>
            <a:r>
              <a:rPr sz="3600" b="1" i="1" spc="-204" dirty="0">
                <a:solidFill>
                  <a:srgbClr val="B8531D"/>
                </a:solidFill>
                <a:latin typeface="Times New Roman"/>
                <a:cs typeface="Times New Roman"/>
              </a:rPr>
              <a:t> </a:t>
            </a:r>
            <a:r>
              <a:rPr sz="3600" b="1" i="1" spc="-60" dirty="0">
                <a:solidFill>
                  <a:srgbClr val="B8531D"/>
                </a:solidFill>
                <a:latin typeface="Times New Roman"/>
                <a:cs typeface="Times New Roman"/>
              </a:rPr>
              <a:t>II</a:t>
            </a:r>
            <a:endParaRPr sz="3600" dirty="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267071" y="3536137"/>
            <a:ext cx="2269490" cy="5124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35915" indent="-323850">
              <a:lnSpc>
                <a:spcPct val="100000"/>
              </a:lnSpc>
              <a:spcBef>
                <a:spcPts val="95"/>
              </a:spcBef>
              <a:buSzPct val="96875"/>
              <a:buFont typeface="Wingdings"/>
              <a:buChar char=""/>
              <a:tabLst>
                <a:tab pos="336550" algn="l"/>
              </a:tabLst>
            </a:pPr>
            <a:r>
              <a:rPr lang="en-US" sz="3200" spc="-45" dirty="0">
                <a:latin typeface="Times New Roman"/>
                <a:cs typeface="Times New Roman"/>
              </a:rPr>
              <a:t>conjugation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82470" y="1141322"/>
            <a:ext cx="3810000" cy="1179576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632966" y="671271"/>
            <a:ext cx="6270625" cy="62004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pc="15"/>
              <a:t>Billirumin metabolism</a:t>
            </a:r>
            <a:endParaRPr sz="4400" dirty="0"/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7200" y="1366596"/>
            <a:ext cx="8382000" cy="5262804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58567" y="716737"/>
            <a:ext cx="372110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/>
              <a:t>Chemical injury</a:t>
            </a:r>
            <a:endParaRPr sz="3600" dirty="0"/>
          </a:p>
        </p:txBody>
      </p:sp>
      <p:sp>
        <p:nvSpPr>
          <p:cNvPr id="4" name="object 4"/>
          <p:cNvSpPr txBox="1"/>
          <p:nvPr/>
        </p:nvSpPr>
        <p:spPr>
          <a:xfrm>
            <a:off x="703884" y="1791080"/>
            <a:ext cx="7499984" cy="326371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80670" indent="-268605">
              <a:lnSpc>
                <a:spcPct val="100000"/>
              </a:lnSpc>
              <a:spcBef>
                <a:spcPts val="11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  <a:tab pos="3991610" algn="l"/>
              </a:tabLst>
            </a:pPr>
            <a:r>
              <a:rPr lang="en-US" sz="2750" spc="-10" dirty="0">
                <a:latin typeface="Times New Roman"/>
                <a:cs typeface="Times New Roman"/>
              </a:rPr>
              <a:t>begins with a biochemical reaction </a:t>
            </a:r>
            <a:r>
              <a:rPr lang="en-US" sz="2750" b="1" spc="-10" dirty="0">
                <a:latin typeface="Times New Roman"/>
                <a:cs typeface="Times New Roman"/>
              </a:rPr>
              <a:t>between</a:t>
            </a:r>
            <a:r>
              <a:rPr lang="sr-Latn-RS" sz="2750" b="1" spc="-10" dirty="0">
                <a:latin typeface="Times New Roman"/>
                <a:cs typeface="Times New Roman"/>
              </a:rPr>
              <a:t> </a:t>
            </a:r>
            <a:r>
              <a:rPr lang="en-US" sz="2750" b="1" spc="-10" dirty="0">
                <a:latin typeface="Times New Roman"/>
                <a:cs typeface="Times New Roman"/>
              </a:rPr>
              <a:t>toxic substances and cell membranes</a:t>
            </a:r>
            <a:r>
              <a:rPr lang="en-US" sz="2750" spc="-10" dirty="0">
                <a:latin typeface="Times New Roman"/>
                <a:cs typeface="Times New Roman"/>
              </a:rPr>
              <a:t>, which</a:t>
            </a:r>
            <a:r>
              <a:rPr lang="sr-Latn-RS" sz="2750" spc="-10" dirty="0">
                <a:latin typeface="Times New Roman"/>
                <a:cs typeface="Times New Roman"/>
              </a:rPr>
              <a:t> </a:t>
            </a:r>
            <a:r>
              <a:rPr lang="en-US" sz="2750" spc="-10" dirty="0">
                <a:latin typeface="Times New Roman"/>
                <a:cs typeface="Times New Roman"/>
              </a:rPr>
              <a:t>it is damaged, which leads to its increased permeability.</a:t>
            </a:r>
          </a:p>
          <a:p>
            <a:pPr marL="280670" indent="-268605">
              <a:lnSpc>
                <a:spcPct val="100000"/>
              </a:lnSpc>
              <a:spcBef>
                <a:spcPts val="11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  <a:tab pos="3991610" algn="l"/>
              </a:tabLst>
            </a:pPr>
            <a:r>
              <a:rPr lang="en-US" sz="2750" spc="-10" dirty="0">
                <a:latin typeface="Times New Roman"/>
                <a:cs typeface="Times New Roman"/>
              </a:rPr>
              <a:t>There are two key mechanisms of cell membrane damage:</a:t>
            </a:r>
            <a:endParaRPr lang="sr-Latn-RS" sz="2750" spc="-10" dirty="0">
              <a:latin typeface="Times New Roman"/>
              <a:cs typeface="Times New Roman"/>
            </a:endParaRPr>
          </a:p>
          <a:p>
            <a:pPr marL="354965" indent="-342900">
              <a:lnSpc>
                <a:spcPct val="100000"/>
              </a:lnSpc>
              <a:spcBef>
                <a:spcPts val="110"/>
              </a:spcBef>
              <a:buSzPct val="81818"/>
              <a:buFont typeface="Times New Roman" panose="02020603050405020304" pitchFamily="18" charset="0"/>
              <a:buChar char="₋"/>
              <a:tabLst>
                <a:tab pos="280670" algn="l"/>
                <a:tab pos="281305" algn="l"/>
                <a:tab pos="3991610" algn="l"/>
              </a:tabLst>
            </a:pPr>
            <a:r>
              <a:rPr lang="en-US" sz="2400" b="1" spc="-15" dirty="0">
                <a:latin typeface="Times New Roman"/>
                <a:cs typeface="Times New Roman"/>
              </a:rPr>
              <a:t>direct toxicity </a:t>
            </a:r>
            <a:r>
              <a:rPr lang="en-US" sz="2400" spc="-15" dirty="0">
                <a:latin typeface="Times New Roman"/>
                <a:cs typeface="Times New Roman"/>
              </a:rPr>
              <a:t>by combining with molecular</a:t>
            </a:r>
            <a:r>
              <a:rPr lang="sr-Latn-RS" sz="2400" spc="-15" dirty="0">
                <a:latin typeface="Times New Roman"/>
                <a:cs typeface="Times New Roman"/>
              </a:rPr>
              <a:t> </a:t>
            </a:r>
            <a:r>
              <a:rPr lang="en-US" sz="2400" spc="-15" dirty="0">
                <a:latin typeface="Times New Roman"/>
                <a:cs typeface="Times New Roman"/>
              </a:rPr>
              <a:t>components of the cell membrane or organelle</a:t>
            </a:r>
          </a:p>
          <a:p>
            <a:pPr marL="354965" indent="-342900">
              <a:lnSpc>
                <a:spcPct val="100000"/>
              </a:lnSpc>
              <a:spcBef>
                <a:spcPts val="110"/>
              </a:spcBef>
              <a:buSzPct val="81818"/>
              <a:buFont typeface="Times New Roman" panose="02020603050405020304" pitchFamily="18" charset="0"/>
              <a:buChar char="₋"/>
              <a:tabLst>
                <a:tab pos="280670" algn="l"/>
                <a:tab pos="281305" algn="l"/>
                <a:tab pos="3991610" algn="l"/>
              </a:tabLst>
            </a:pPr>
            <a:r>
              <a:rPr lang="en-US" sz="2400" b="1" spc="-15" dirty="0">
                <a:latin typeface="Times New Roman"/>
                <a:cs typeface="Times New Roman"/>
              </a:rPr>
              <a:t>free radicals </a:t>
            </a:r>
            <a:r>
              <a:rPr lang="en-US" sz="2400" spc="-15" dirty="0">
                <a:latin typeface="Times New Roman"/>
                <a:cs typeface="Times New Roman"/>
              </a:rPr>
              <a:t>(SR) and lipid peroxidation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27684" y="762000"/>
            <a:ext cx="779145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3600" spc="-25" dirty="0"/>
              <a:t>Toxic effects at cellular level</a:t>
            </a:r>
            <a:endParaRPr sz="3600" dirty="0"/>
          </a:p>
        </p:txBody>
      </p:sp>
      <p:sp>
        <p:nvSpPr>
          <p:cNvPr id="4" name="object 4"/>
          <p:cNvSpPr txBox="1"/>
          <p:nvPr/>
        </p:nvSpPr>
        <p:spPr>
          <a:xfrm>
            <a:off x="627684" y="1767265"/>
            <a:ext cx="5795010" cy="3346429"/>
          </a:xfrm>
          <a:prstGeom prst="rect">
            <a:avLst/>
          </a:prstGeom>
        </p:spPr>
        <p:txBody>
          <a:bodyPr vert="horz" wrap="square" lIns="0" tIns="62865" rIns="0" bIns="0" rtlCol="0">
            <a:spAutoFit/>
          </a:bodyPr>
          <a:lstStyle/>
          <a:p>
            <a:pPr marL="280670" indent="-268605">
              <a:lnSpc>
                <a:spcPct val="100000"/>
              </a:lnSpc>
              <a:spcBef>
                <a:spcPts val="49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b="1" spc="-15" dirty="0">
                <a:solidFill>
                  <a:srgbClr val="B8531D"/>
                </a:solidFill>
                <a:latin typeface="Times New Roman"/>
                <a:cs typeface="Times New Roman"/>
              </a:rPr>
              <a:t>Proteins - the main site of action:</a:t>
            </a:r>
            <a:endParaRPr lang="sr-Latn-RS" sz="2750" b="1" spc="-15" dirty="0">
              <a:solidFill>
                <a:srgbClr val="B8531D"/>
              </a:solidFill>
              <a:latin typeface="Times New Roman"/>
              <a:cs typeface="Times New Roman"/>
            </a:endParaRPr>
          </a:p>
          <a:p>
            <a:pPr marL="280670" indent="-268605">
              <a:lnSpc>
                <a:spcPct val="100000"/>
              </a:lnSpc>
              <a:spcBef>
                <a:spcPts val="49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spc="25" dirty="0">
                <a:latin typeface="Times New Roman"/>
                <a:cs typeface="Times New Roman"/>
              </a:rPr>
              <a:t>Enzymes (inhibition or activation)</a:t>
            </a:r>
          </a:p>
          <a:p>
            <a:pPr marL="280670" indent="-268605">
              <a:lnSpc>
                <a:spcPct val="100000"/>
              </a:lnSpc>
              <a:spcBef>
                <a:spcPts val="40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spc="25" dirty="0">
                <a:latin typeface="Times New Roman"/>
                <a:cs typeface="Times New Roman"/>
              </a:rPr>
              <a:t>Receptors</a:t>
            </a:r>
          </a:p>
          <a:p>
            <a:pPr marL="280670" indent="-268605">
              <a:lnSpc>
                <a:spcPct val="100000"/>
              </a:lnSpc>
              <a:spcBef>
                <a:spcPts val="40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spc="25" dirty="0">
                <a:latin typeface="Times New Roman"/>
                <a:cs typeface="Times New Roman"/>
              </a:rPr>
              <a:t>Ion channels</a:t>
            </a:r>
          </a:p>
          <a:p>
            <a:pPr marL="280670" indent="-268605">
              <a:lnSpc>
                <a:spcPct val="100000"/>
              </a:lnSpc>
              <a:spcBef>
                <a:spcPts val="40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spc="25" dirty="0">
                <a:latin typeface="Times New Roman"/>
                <a:cs typeface="Times New Roman"/>
              </a:rPr>
              <a:t>transport proteins (hemoglobin)</a:t>
            </a:r>
          </a:p>
          <a:p>
            <a:pPr marL="280670" indent="-268605">
              <a:lnSpc>
                <a:spcPct val="100000"/>
              </a:lnSpc>
              <a:spcBef>
                <a:spcPts val="40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spc="25" dirty="0">
                <a:latin typeface="Times New Roman"/>
                <a:cs typeface="Times New Roman"/>
              </a:rPr>
              <a:t>Hormones</a:t>
            </a:r>
          </a:p>
          <a:p>
            <a:pPr marL="280670" indent="-268605">
              <a:lnSpc>
                <a:spcPct val="100000"/>
              </a:lnSpc>
              <a:spcBef>
                <a:spcPts val="40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spc="25" dirty="0">
                <a:latin typeface="Times New Roman"/>
                <a:cs typeface="Times New Roman"/>
              </a:rPr>
              <a:t>Antibodies</a:t>
            </a:r>
            <a:endParaRPr sz="275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828800" y="2438400"/>
            <a:ext cx="635317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spc="-25" dirty="0"/>
              <a:t>ACUTE INTOXICATIONS</a:t>
            </a:r>
            <a:endParaRPr sz="36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7576" y="432816"/>
            <a:ext cx="8308848" cy="5486400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627684" y="823671"/>
            <a:ext cx="7505065" cy="436145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80670" indent="-268605">
              <a:lnSpc>
                <a:spcPct val="100000"/>
              </a:lnSpc>
              <a:spcBef>
                <a:spcPts val="11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  <a:tab pos="4509770" algn="l"/>
              </a:tabLst>
            </a:pPr>
            <a:r>
              <a:rPr lang="en-US" sz="2750" spc="-50" dirty="0">
                <a:latin typeface="Times New Roman"/>
                <a:cs typeface="Times New Roman"/>
              </a:rPr>
              <a:t>Toxic effects of smoking and intoxication</a:t>
            </a:r>
            <a:r>
              <a:rPr lang="sr-Latn-RS" sz="2750" spc="-50" dirty="0">
                <a:latin typeface="Times New Roman"/>
                <a:cs typeface="Times New Roman"/>
              </a:rPr>
              <a:t> </a:t>
            </a:r>
            <a:r>
              <a:rPr lang="en-US" sz="2750" b="1" spc="-5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nicotine</a:t>
            </a:r>
          </a:p>
          <a:p>
            <a:pPr marL="280670" indent="-268605">
              <a:lnSpc>
                <a:spcPct val="100000"/>
              </a:lnSpc>
              <a:spcBef>
                <a:spcPts val="11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  <a:tab pos="4509770" algn="l"/>
              </a:tabLst>
            </a:pPr>
            <a:r>
              <a:rPr lang="en-US" sz="2750" b="1" spc="-5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Narcotic</a:t>
            </a:r>
            <a:r>
              <a:rPr lang="en-US" sz="2750" spc="-50" dirty="0">
                <a:latin typeface="Times New Roman"/>
                <a:cs typeface="Times New Roman"/>
              </a:rPr>
              <a:t> intoxication</a:t>
            </a:r>
          </a:p>
          <a:p>
            <a:pPr marL="280670" indent="-268605">
              <a:lnSpc>
                <a:spcPct val="100000"/>
              </a:lnSpc>
              <a:spcBef>
                <a:spcPts val="11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  <a:tab pos="4509770" algn="l"/>
              </a:tabLst>
            </a:pPr>
            <a:r>
              <a:rPr lang="en-US" sz="2750" spc="-50" dirty="0">
                <a:latin typeface="Times New Roman"/>
                <a:cs typeface="Times New Roman"/>
              </a:rPr>
              <a:t>Intoxication with </a:t>
            </a:r>
            <a:r>
              <a:rPr lang="en-US" sz="2750" b="1" spc="-5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ethyl alcohol</a:t>
            </a:r>
          </a:p>
          <a:p>
            <a:pPr marL="280670" indent="-268605">
              <a:lnSpc>
                <a:spcPct val="100000"/>
              </a:lnSpc>
              <a:spcBef>
                <a:spcPts val="11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  <a:tab pos="4509770" algn="l"/>
              </a:tabLst>
            </a:pPr>
            <a:r>
              <a:rPr lang="en-US" sz="2750" spc="-50" dirty="0">
                <a:latin typeface="Times New Roman"/>
                <a:cs typeface="Times New Roman"/>
              </a:rPr>
              <a:t>Intoxication with </a:t>
            </a:r>
            <a:r>
              <a:rPr lang="en-US" sz="2750" b="1" spc="-5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organophosphate compounds</a:t>
            </a:r>
          </a:p>
          <a:p>
            <a:pPr marL="280670" indent="-268605">
              <a:lnSpc>
                <a:spcPct val="100000"/>
              </a:lnSpc>
              <a:spcBef>
                <a:spcPts val="11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  <a:tab pos="4509770" algn="l"/>
              </a:tabLst>
            </a:pPr>
            <a:r>
              <a:rPr lang="en-US" sz="2750" b="1" spc="-5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Carbon tetrachloride </a:t>
            </a:r>
            <a:r>
              <a:rPr lang="en-US" sz="2750" spc="-50" dirty="0">
                <a:latin typeface="Times New Roman"/>
                <a:cs typeface="Times New Roman"/>
              </a:rPr>
              <a:t>intoxication</a:t>
            </a:r>
          </a:p>
          <a:p>
            <a:pPr marL="280670" indent="-268605">
              <a:lnSpc>
                <a:spcPct val="100000"/>
              </a:lnSpc>
              <a:spcBef>
                <a:spcPts val="11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  <a:tab pos="4509770" algn="l"/>
              </a:tabLst>
            </a:pPr>
            <a:r>
              <a:rPr lang="en-US" sz="2750" b="1" spc="-5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Carbon monoxide </a:t>
            </a:r>
            <a:r>
              <a:rPr lang="en-US" sz="2750" spc="-50" dirty="0">
                <a:latin typeface="Times New Roman"/>
                <a:cs typeface="Times New Roman"/>
              </a:rPr>
              <a:t>intoxication</a:t>
            </a:r>
          </a:p>
          <a:p>
            <a:pPr marL="280670" indent="-268605">
              <a:lnSpc>
                <a:spcPct val="100000"/>
              </a:lnSpc>
              <a:spcBef>
                <a:spcPts val="11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  <a:tab pos="4509770" algn="l"/>
              </a:tabLst>
            </a:pPr>
            <a:r>
              <a:rPr lang="en-US" sz="2750" spc="-50" dirty="0">
                <a:latin typeface="Times New Roman"/>
                <a:cs typeface="Times New Roman"/>
              </a:rPr>
              <a:t>Heavy </a:t>
            </a:r>
            <a:r>
              <a:rPr lang="en-US" sz="2750" b="1" spc="-5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metal intoxication</a:t>
            </a:r>
          </a:p>
          <a:p>
            <a:pPr marL="280670" indent="-268605">
              <a:lnSpc>
                <a:spcPct val="100000"/>
              </a:lnSpc>
              <a:spcBef>
                <a:spcPts val="11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  <a:tab pos="4509770" algn="l"/>
              </a:tabLst>
            </a:pPr>
            <a:r>
              <a:rPr lang="en-US" sz="2750" spc="-50" dirty="0">
                <a:latin typeface="Times New Roman"/>
                <a:cs typeface="Times New Roman"/>
              </a:rPr>
              <a:t>Intoxication with </a:t>
            </a:r>
            <a:r>
              <a:rPr lang="en-US" sz="2750" b="1" spc="-5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poisons of biological origin</a:t>
            </a:r>
          </a:p>
          <a:p>
            <a:pPr marL="280670" indent="-268605">
              <a:lnSpc>
                <a:spcPct val="100000"/>
              </a:lnSpc>
              <a:spcBef>
                <a:spcPts val="11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  <a:tab pos="4509770" algn="l"/>
              </a:tabLst>
            </a:pPr>
            <a:r>
              <a:rPr lang="en-US" sz="2750" b="1" spc="-5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mushroom poisoning</a:t>
            </a:r>
          </a:p>
          <a:p>
            <a:pPr marL="280670" indent="-268605">
              <a:lnSpc>
                <a:spcPct val="100000"/>
              </a:lnSpc>
              <a:spcBef>
                <a:spcPts val="11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  <a:tab pos="4509770" algn="l"/>
              </a:tabLst>
            </a:pPr>
            <a:r>
              <a:rPr lang="en-US" sz="2750" b="1" spc="-5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snake bite</a:t>
            </a:r>
            <a:endParaRPr sz="2400" b="1" dirty="0">
              <a:solidFill>
                <a:schemeClr val="accent6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208709" y="838200"/>
            <a:ext cx="7012305" cy="629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10"/>
              </a:spcBef>
            </a:pPr>
            <a:r>
              <a:rPr lang="en-US" spc="20" dirty="0"/>
              <a:t>Chemical </a:t>
            </a:r>
            <a:r>
              <a:rPr lang="en-US" spc="20" dirty="0" err="1"/>
              <a:t>etyological</a:t>
            </a:r>
            <a:r>
              <a:rPr lang="en-US" spc="20" dirty="0"/>
              <a:t> factors</a:t>
            </a:r>
            <a:endParaRPr spc="15" dirty="0"/>
          </a:p>
        </p:txBody>
      </p:sp>
      <p:sp>
        <p:nvSpPr>
          <p:cNvPr id="7" name="object 7"/>
          <p:cNvSpPr txBox="1"/>
          <p:nvPr/>
        </p:nvSpPr>
        <p:spPr>
          <a:xfrm>
            <a:off x="551484" y="1730197"/>
            <a:ext cx="7669530" cy="317202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3200" b="1" spc="-45" dirty="0">
                <a:solidFill>
                  <a:srgbClr val="B8531D"/>
                </a:solidFill>
                <a:latin typeface="Times New Roman"/>
                <a:cs typeface="Times New Roman"/>
              </a:rPr>
              <a:t>Division of intoxication:</a:t>
            </a:r>
            <a:endParaRPr lang="sr-Latn-RS" sz="3200" b="1" spc="-45" dirty="0">
              <a:solidFill>
                <a:srgbClr val="B8531D"/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endParaRPr sz="4050" dirty="0">
              <a:latin typeface="Times New Roman"/>
              <a:cs typeface="Times New Roman"/>
            </a:endParaRPr>
          </a:p>
          <a:p>
            <a:pPr marL="280670" indent="-268605">
              <a:lnSpc>
                <a:spcPct val="100000"/>
              </a:lnSpc>
              <a:buSzPct val="79687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3200" b="1" spc="5" dirty="0">
                <a:solidFill>
                  <a:srgbClr val="B8531D"/>
                </a:solidFill>
                <a:latin typeface="Times New Roman"/>
                <a:cs typeface="Times New Roman"/>
              </a:rPr>
              <a:t>Acute</a:t>
            </a:r>
            <a:endParaRPr lang="sr-Latn-RS" sz="3200" b="1" spc="5" dirty="0">
              <a:solidFill>
                <a:srgbClr val="B8531D"/>
              </a:solidFill>
              <a:latin typeface="Times New Roman"/>
              <a:cs typeface="Times New Roman"/>
            </a:endParaRPr>
          </a:p>
          <a:p>
            <a:pPr marL="280670" indent="-268605">
              <a:lnSpc>
                <a:spcPct val="100000"/>
              </a:lnSpc>
              <a:buSzPct val="79687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spc="-45" dirty="0">
                <a:latin typeface="Times New Roman"/>
                <a:cs typeface="Times New Roman"/>
              </a:rPr>
              <a:t>after a single intake (larger amount) of a toxic substance</a:t>
            </a:r>
            <a:endParaRPr lang="sr-Latn-RS" sz="2400" spc="-45" dirty="0">
              <a:latin typeface="Times New Roman"/>
              <a:cs typeface="Times New Roman"/>
            </a:endParaRPr>
          </a:p>
          <a:p>
            <a:pPr marL="280670" indent="-268605">
              <a:lnSpc>
                <a:spcPct val="100000"/>
              </a:lnSpc>
              <a:buSzPct val="79687"/>
              <a:buFont typeface="Arial MT"/>
              <a:buChar char="•"/>
              <a:tabLst>
                <a:tab pos="280670" algn="l"/>
                <a:tab pos="281305" algn="l"/>
              </a:tabLst>
            </a:pPr>
            <a:endParaRPr lang="sr-Latn-RS" sz="2400" spc="-45" dirty="0">
              <a:latin typeface="Times New Roman"/>
              <a:cs typeface="Times New Roman"/>
            </a:endParaRPr>
          </a:p>
          <a:p>
            <a:pPr marL="280670" indent="-268605">
              <a:lnSpc>
                <a:spcPct val="100000"/>
              </a:lnSpc>
              <a:buSzPct val="79687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800" b="1" spc="15" dirty="0">
                <a:solidFill>
                  <a:srgbClr val="B8531D"/>
                </a:solidFill>
                <a:latin typeface="Times New Roman"/>
                <a:cs typeface="Times New Roman"/>
              </a:rPr>
              <a:t>Chronic</a:t>
            </a:r>
          </a:p>
          <a:p>
            <a:pPr marL="280670" indent="-268605">
              <a:lnSpc>
                <a:spcPct val="100000"/>
              </a:lnSpc>
              <a:buSzPct val="79687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spc="15" dirty="0">
                <a:latin typeface="Times New Roman"/>
                <a:cs typeface="Times New Roman"/>
              </a:rPr>
              <a:t>long-term ingestion (small amounts) of a toxic substance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38122" y="869950"/>
            <a:ext cx="55905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3600" spc="-25" dirty="0"/>
              <a:t>Nicotine intoxication</a:t>
            </a:r>
            <a:endParaRPr sz="3600" dirty="0"/>
          </a:p>
        </p:txBody>
      </p:sp>
      <p:sp>
        <p:nvSpPr>
          <p:cNvPr id="4" name="object 4"/>
          <p:cNvSpPr txBox="1"/>
          <p:nvPr/>
        </p:nvSpPr>
        <p:spPr>
          <a:xfrm>
            <a:off x="627684" y="1968830"/>
            <a:ext cx="6868795" cy="856517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280670" marR="5080" indent="-268605">
              <a:lnSpc>
                <a:spcPct val="98900"/>
              </a:lnSpc>
              <a:spcBef>
                <a:spcPts val="14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  <a:tab pos="3150235" algn="l"/>
                <a:tab pos="3265804" algn="l"/>
              </a:tabLst>
            </a:pPr>
            <a:r>
              <a:rPr lang="en-US" sz="2750" b="1" spc="-10" dirty="0">
                <a:latin typeface="Times New Roman"/>
                <a:cs typeface="Times New Roman"/>
              </a:rPr>
              <a:t>Nicotine</a:t>
            </a:r>
            <a:r>
              <a:rPr lang="en-US" sz="2750" spc="-10" dirty="0">
                <a:latin typeface="Times New Roman"/>
                <a:cs typeface="Times New Roman"/>
              </a:rPr>
              <a:t>-aldehyde found in plants </a:t>
            </a:r>
            <a:r>
              <a:rPr lang="en-US" sz="2750" b="1" spc="-10" dirty="0">
                <a:latin typeface="Times New Roman"/>
                <a:cs typeface="Times New Roman"/>
              </a:rPr>
              <a:t>(tobacco, </a:t>
            </a:r>
            <a:r>
              <a:rPr lang="en-US" sz="2750" spc="-10" dirty="0">
                <a:latin typeface="Times New Roman"/>
                <a:cs typeface="Times New Roman"/>
              </a:rPr>
              <a:t>tomatoes, green peppers, potatoes)</a:t>
            </a:r>
            <a:endParaRPr sz="2750" dirty="0">
              <a:latin typeface="Times New Roman"/>
              <a:cs typeface="Times New Roman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838200" y="3383279"/>
            <a:ext cx="7495540" cy="2819400"/>
            <a:chOff x="838200" y="3383279"/>
            <a:chExt cx="7495540" cy="2819400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495800" y="3383279"/>
              <a:ext cx="3837432" cy="281940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38200" y="3809999"/>
              <a:ext cx="3316224" cy="137769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49717" y="838200"/>
            <a:ext cx="604456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spc="-25"/>
              <a:t>Nicotine effect mechanism</a:t>
            </a:r>
            <a:endParaRPr sz="3600" dirty="0"/>
          </a:p>
        </p:txBody>
      </p:sp>
      <p:sp>
        <p:nvSpPr>
          <p:cNvPr id="4" name="object 4"/>
          <p:cNvSpPr txBox="1"/>
          <p:nvPr/>
        </p:nvSpPr>
        <p:spPr>
          <a:xfrm>
            <a:off x="627684" y="1864867"/>
            <a:ext cx="6276340" cy="3118033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280670" marR="5080" indent="-268605">
              <a:lnSpc>
                <a:spcPct val="101800"/>
              </a:lnSpc>
              <a:spcBef>
                <a:spcPts val="50"/>
              </a:spcBef>
              <a:buSzPct val="81818"/>
              <a:buFont typeface="Segoe UI Symbol"/>
              <a:buChar char="⚫"/>
              <a:tabLst>
                <a:tab pos="281305" algn="l"/>
              </a:tabLst>
            </a:pPr>
            <a:r>
              <a:rPr lang="en-US" sz="2750" b="1" spc="-35" dirty="0">
                <a:latin typeface="Times New Roman"/>
                <a:cs typeface="Times New Roman"/>
              </a:rPr>
              <a:t>Low doses - </a:t>
            </a:r>
            <a:r>
              <a:rPr lang="en-US" sz="2750" b="1" spc="-35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stimulation</a:t>
            </a:r>
            <a:r>
              <a:rPr lang="en-US" sz="2750" b="1" spc="-35" dirty="0">
                <a:latin typeface="Times New Roman"/>
                <a:cs typeface="Times New Roman"/>
              </a:rPr>
              <a:t> </a:t>
            </a:r>
            <a:r>
              <a:rPr lang="en-US" sz="2750" spc="-35" dirty="0">
                <a:latin typeface="Times New Roman"/>
                <a:cs typeface="Times New Roman"/>
              </a:rPr>
              <a:t>of nicotinic cholinergic receptors</a:t>
            </a:r>
          </a:p>
          <a:p>
            <a:pPr marL="280670" marR="5080" indent="-268605">
              <a:lnSpc>
                <a:spcPct val="101800"/>
              </a:lnSpc>
              <a:spcBef>
                <a:spcPts val="50"/>
              </a:spcBef>
              <a:buSzPct val="81818"/>
              <a:buFont typeface="Segoe UI Symbol"/>
              <a:buChar char="⚫"/>
              <a:tabLst>
                <a:tab pos="281305" algn="l"/>
              </a:tabLst>
            </a:pPr>
            <a:r>
              <a:rPr lang="en-US" sz="2750" b="1" spc="-35" dirty="0">
                <a:latin typeface="Times New Roman"/>
                <a:cs typeface="Times New Roman"/>
              </a:rPr>
              <a:t>High doses - </a:t>
            </a:r>
            <a:r>
              <a:rPr lang="en-US" sz="2750" b="1" spc="-35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blockade</a:t>
            </a:r>
            <a:r>
              <a:rPr lang="en-US" sz="2750" b="1" spc="-35" dirty="0">
                <a:latin typeface="Times New Roman"/>
                <a:cs typeface="Times New Roman"/>
              </a:rPr>
              <a:t> </a:t>
            </a:r>
            <a:r>
              <a:rPr lang="en-US" sz="2750" spc="-35" dirty="0">
                <a:latin typeface="Times New Roman"/>
                <a:cs typeface="Times New Roman"/>
              </a:rPr>
              <a:t>of nicotinic cholinergic receptors</a:t>
            </a:r>
            <a:endParaRPr sz="3650" dirty="0">
              <a:latin typeface="Times New Roman"/>
              <a:cs typeface="Times New Roman"/>
            </a:endParaRPr>
          </a:p>
          <a:p>
            <a:pPr marL="280670" indent="-268605">
              <a:lnSpc>
                <a:spcPct val="100000"/>
              </a:lnSpc>
              <a:buSzPct val="81818"/>
              <a:buFont typeface="Segoe UI Symbol"/>
              <a:buChar char="⚫"/>
              <a:tabLst>
                <a:tab pos="281305" algn="l"/>
              </a:tabLst>
            </a:pPr>
            <a:r>
              <a:rPr lang="en-US" sz="2750" b="1" spc="-15" dirty="0">
                <a:latin typeface="Times New Roman"/>
                <a:cs typeface="Times New Roman"/>
              </a:rPr>
              <a:t>Nicotine increases:</a:t>
            </a:r>
          </a:p>
          <a:p>
            <a:pPr marL="469265" indent="-457200">
              <a:lnSpc>
                <a:spcPct val="100000"/>
              </a:lnSpc>
              <a:buSzPct val="81818"/>
              <a:buFont typeface="Wingdings" panose="05000000000000000000" pitchFamily="2" charset="2"/>
              <a:buChar char="Ø"/>
              <a:tabLst>
                <a:tab pos="281305" algn="l"/>
              </a:tabLst>
            </a:pPr>
            <a:r>
              <a:rPr lang="en-US" sz="2750" spc="-15" dirty="0">
                <a:latin typeface="Times New Roman"/>
                <a:cs typeface="Times New Roman"/>
              </a:rPr>
              <a:t>Release of beta-endorphins</a:t>
            </a:r>
          </a:p>
          <a:p>
            <a:pPr marL="469265" indent="-457200">
              <a:lnSpc>
                <a:spcPct val="100000"/>
              </a:lnSpc>
              <a:buSzPct val="81818"/>
              <a:buFont typeface="Wingdings" panose="05000000000000000000" pitchFamily="2" charset="2"/>
              <a:buChar char="Ø"/>
              <a:tabLst>
                <a:tab pos="281305" algn="l"/>
              </a:tabLst>
            </a:pPr>
            <a:r>
              <a:rPr lang="en-US" sz="2750" spc="-15" dirty="0">
                <a:latin typeface="Times New Roman"/>
                <a:cs typeface="Times New Roman"/>
              </a:rPr>
              <a:t>Dopamine level</a:t>
            </a:r>
            <a:endParaRPr sz="275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76730" y="914400"/>
            <a:ext cx="55905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spc="-25"/>
              <a:t>Nicotine intoxication</a:t>
            </a:r>
            <a:endParaRPr sz="3600" dirty="0"/>
          </a:p>
        </p:txBody>
      </p:sp>
      <p:sp>
        <p:nvSpPr>
          <p:cNvPr id="4" name="object 4"/>
          <p:cNvSpPr txBox="1"/>
          <p:nvPr/>
        </p:nvSpPr>
        <p:spPr>
          <a:xfrm>
            <a:off x="551484" y="1864867"/>
            <a:ext cx="7255509" cy="2137508"/>
          </a:xfrm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280670" marR="448309" indent="-268605">
              <a:lnSpc>
                <a:spcPct val="102200"/>
              </a:lnSpc>
              <a:spcBef>
                <a:spcPts val="35"/>
              </a:spcBef>
              <a:buSzPct val="81818"/>
              <a:buFont typeface="Segoe UI Symbol"/>
              <a:buChar char="⚫"/>
              <a:tabLst>
                <a:tab pos="281305" algn="l"/>
                <a:tab pos="2268855" algn="l"/>
              </a:tabLst>
            </a:pPr>
            <a:r>
              <a:rPr lang="sr-Latn-RS" sz="2750" b="1" spc="-10" dirty="0">
                <a:solidFill>
                  <a:srgbClr val="B8531D"/>
                </a:solidFill>
                <a:latin typeface="Times New Roman"/>
                <a:cs typeface="Times New Roman"/>
              </a:rPr>
              <a:t>Acute </a:t>
            </a:r>
            <a:r>
              <a:rPr lang="en-US" sz="2750" b="1" spc="-35" dirty="0">
                <a:latin typeface="Times New Roman"/>
                <a:cs typeface="Times New Roman"/>
              </a:rPr>
              <a:t>(</a:t>
            </a:r>
            <a:r>
              <a:rPr lang="en-US" sz="2750" spc="-35" dirty="0">
                <a:latin typeface="Times New Roman"/>
                <a:cs typeface="Times New Roman"/>
              </a:rPr>
              <a:t>via nicotinic cholinergic receptors </a:t>
            </a:r>
            <a:r>
              <a:rPr lang="en-US" sz="2750" b="1" spc="-35" dirty="0">
                <a:latin typeface="Times New Roman"/>
                <a:cs typeface="Times New Roman"/>
              </a:rPr>
              <a:t>in the neuromuscular synapse; respiratory disorders and paralysis)</a:t>
            </a:r>
            <a:endParaRPr sz="3550" dirty="0">
              <a:latin typeface="Times New Roman"/>
              <a:cs typeface="Times New Roman"/>
            </a:endParaRPr>
          </a:p>
          <a:p>
            <a:pPr marL="280670" marR="5080" indent="-268605">
              <a:lnSpc>
                <a:spcPct val="101899"/>
              </a:lnSpc>
              <a:buSzPct val="81818"/>
              <a:buFont typeface="Segoe UI Symbol"/>
              <a:buChar char="⚫"/>
              <a:tabLst>
                <a:tab pos="281305" algn="l"/>
              </a:tabLst>
            </a:pPr>
            <a:r>
              <a:rPr lang="en-US" sz="2750" b="1" dirty="0">
                <a:solidFill>
                  <a:srgbClr val="B8531D"/>
                </a:solidFill>
                <a:latin typeface="Times New Roman"/>
                <a:cs typeface="Times New Roman"/>
              </a:rPr>
              <a:t>Chronic</a:t>
            </a:r>
            <a:r>
              <a:rPr sz="2750" b="1" dirty="0">
                <a:solidFill>
                  <a:srgbClr val="B8531D"/>
                </a:solidFill>
                <a:latin typeface="Times New Roman"/>
                <a:cs typeface="Times New Roman"/>
              </a:rPr>
              <a:t> </a:t>
            </a:r>
            <a:r>
              <a:rPr sz="2750" spc="-40" dirty="0">
                <a:latin typeface="Times New Roman"/>
                <a:cs typeface="Times New Roman"/>
              </a:rPr>
              <a:t>(</a:t>
            </a:r>
            <a:r>
              <a:rPr lang="en-US" sz="2750" spc="-40" dirty="0">
                <a:latin typeface="Times New Roman"/>
                <a:cs typeface="Times New Roman"/>
              </a:rPr>
              <a:t>via nicotinic cholinergic receptors in the </a:t>
            </a:r>
            <a:r>
              <a:rPr lang="en-US" sz="2750" b="1" spc="-40" dirty="0">
                <a:latin typeface="Times New Roman"/>
                <a:cs typeface="Times New Roman"/>
              </a:rPr>
              <a:t>sympathetic nervous system; addiction</a:t>
            </a:r>
            <a:r>
              <a:rPr sz="2750" dirty="0">
                <a:latin typeface="Times New Roman"/>
                <a:cs typeface="Times New Roman"/>
              </a:rPr>
              <a:t>)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38922" y="691602"/>
            <a:ext cx="606615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3600" spc="-25"/>
              <a:t>Narcotic intoxication</a:t>
            </a:r>
            <a:endParaRPr sz="3600" dirty="0"/>
          </a:p>
        </p:txBody>
      </p:sp>
      <p:sp>
        <p:nvSpPr>
          <p:cNvPr id="4" name="object 4"/>
          <p:cNvSpPr txBox="1"/>
          <p:nvPr/>
        </p:nvSpPr>
        <p:spPr>
          <a:xfrm>
            <a:off x="3701034" y="3287395"/>
            <a:ext cx="191198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100"/>
              </a:spcBef>
            </a:pPr>
            <a:r>
              <a:rPr lang="en-US" sz="2400" b="1" spc="-140" dirty="0">
                <a:latin typeface="Times New Roman"/>
                <a:cs typeface="Times New Roman"/>
              </a:rPr>
              <a:t>INCREASE</a:t>
            </a:r>
          </a:p>
          <a:p>
            <a:pPr marL="1905" algn="ctr">
              <a:lnSpc>
                <a:spcPct val="100000"/>
              </a:lnSpc>
              <a:spcBef>
                <a:spcPts val="100"/>
              </a:spcBef>
            </a:pPr>
            <a:r>
              <a:rPr lang="en-US" sz="2400" b="1" spc="-140" dirty="0">
                <a:latin typeface="Times New Roman"/>
                <a:cs typeface="Times New Roman"/>
              </a:rPr>
              <a:t>DOPAMINE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3268" y="1519853"/>
            <a:ext cx="4272915" cy="1538882"/>
          </a:xfrm>
          <a:prstGeom prst="rect">
            <a:avLst/>
          </a:prstGeom>
        </p:spPr>
        <p:txBody>
          <a:bodyPr vert="horz" wrap="square" lIns="0" tIns="246379" rIns="0" bIns="0" rtlCol="0">
            <a:spAutoFit/>
          </a:bodyPr>
          <a:lstStyle/>
          <a:p>
            <a:pPr marL="451484">
              <a:lnSpc>
                <a:spcPct val="100000"/>
              </a:lnSpc>
              <a:spcBef>
                <a:spcPts val="1939"/>
              </a:spcBef>
            </a:pPr>
            <a:r>
              <a:rPr lang="en-US" sz="3200" b="1" spc="5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Heroin</a:t>
            </a:r>
            <a:endParaRPr lang="sr-Latn-RS" sz="3200" b="1" spc="5" dirty="0">
              <a:solidFill>
                <a:schemeClr val="accent6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451484">
              <a:lnSpc>
                <a:spcPct val="100000"/>
              </a:lnSpc>
              <a:spcBef>
                <a:spcPts val="1939"/>
              </a:spcBef>
            </a:pPr>
            <a:r>
              <a:rPr lang="en-US" b="1" spc="-5" dirty="0">
                <a:latin typeface="Times New Roman"/>
                <a:cs typeface="Times New Roman"/>
              </a:rPr>
              <a:t>IMMEDIATE AND SHORT-TERM RAISING OF DOPAMINE</a:t>
            </a:r>
            <a:endParaRPr sz="1800" dirty="0">
              <a:latin typeface="Times New Roman"/>
              <a:cs typeface="Times New Roman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899160" y="3048000"/>
            <a:ext cx="7668895" cy="3039110"/>
            <a:chOff x="899160" y="3048000"/>
            <a:chExt cx="7668895" cy="303911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99160" y="3285743"/>
              <a:ext cx="1627631" cy="1377696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876288" y="3048000"/>
              <a:ext cx="1691640" cy="1286256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3692652" y="3119627"/>
              <a:ext cx="2032635" cy="1377950"/>
            </a:xfrm>
            <a:custGeom>
              <a:avLst/>
              <a:gdLst/>
              <a:ahLst/>
              <a:cxnLst/>
              <a:rect l="l" t="t" r="r" b="b"/>
              <a:pathLst>
                <a:path w="2032635" h="1377950">
                  <a:moveTo>
                    <a:pt x="0" y="0"/>
                  </a:moveTo>
                  <a:lnTo>
                    <a:pt x="2032381" y="0"/>
                  </a:lnTo>
                </a:path>
                <a:path w="2032635" h="1377950">
                  <a:moveTo>
                    <a:pt x="0" y="1377442"/>
                  </a:moveTo>
                  <a:lnTo>
                    <a:pt x="2032381" y="1377442"/>
                  </a:lnTo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858767" y="4230624"/>
              <a:ext cx="1694688" cy="1856232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706323" y="4792726"/>
            <a:ext cx="2296795" cy="5124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lang="en-US" sz="3200" b="1" spc="-2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Stimulants</a:t>
            </a:r>
            <a:endParaRPr sz="3200" dirty="0">
              <a:solidFill>
                <a:schemeClr val="accent6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83107" y="5338147"/>
            <a:ext cx="3375660" cy="1125693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53365" marR="292735" algn="ctr">
              <a:lnSpc>
                <a:spcPct val="101200"/>
              </a:lnSpc>
              <a:spcBef>
                <a:spcPts val="75"/>
              </a:spcBef>
            </a:pPr>
            <a:r>
              <a:rPr lang="en-US" b="1" spc="-35" dirty="0">
                <a:latin typeface="Times New Roman"/>
                <a:cs typeface="Times New Roman"/>
              </a:rPr>
              <a:t>THEY PREVENT RE-DOWNLOADS</a:t>
            </a:r>
          </a:p>
          <a:p>
            <a:pPr marL="253365" marR="292735" algn="ctr">
              <a:lnSpc>
                <a:spcPct val="101200"/>
              </a:lnSpc>
              <a:spcBef>
                <a:spcPts val="75"/>
              </a:spcBef>
            </a:pPr>
            <a:r>
              <a:rPr lang="en-US" b="1" spc="-35" dirty="0">
                <a:latin typeface="Times New Roman"/>
                <a:cs typeface="Times New Roman"/>
              </a:rPr>
              <a:t>DOPAMINA AND SEROTONIN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086603" y="1637233"/>
            <a:ext cx="3526154" cy="10198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54405">
              <a:lnSpc>
                <a:spcPct val="100000"/>
              </a:lnSpc>
              <a:spcBef>
                <a:spcPts val="95"/>
              </a:spcBef>
            </a:pPr>
            <a:r>
              <a:rPr lang="sr-Latn-RS" sz="3200" b="1" spc="-2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Marihuana</a:t>
            </a:r>
            <a:endParaRPr sz="3200" dirty="0">
              <a:solidFill>
                <a:schemeClr val="accent6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830"/>
              </a:spcBef>
            </a:pPr>
            <a:r>
              <a:rPr lang="en-US" b="1" spc="-5" dirty="0">
                <a:latin typeface="Times New Roman"/>
                <a:cs typeface="Times New Roman"/>
              </a:rPr>
              <a:t>RAISES DOPAMINE SLOWER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882132" y="4700777"/>
            <a:ext cx="2754630" cy="1070806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lang="en-US" sz="3200" b="1" spc="15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Hallucinogenic</a:t>
            </a:r>
            <a:endParaRPr lang="sr-Latn-RS" sz="3200" b="1" spc="15" dirty="0">
              <a:solidFill>
                <a:schemeClr val="accent6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lang="en-US" b="1" spc="-35" dirty="0">
                <a:latin typeface="Times New Roman"/>
                <a:cs typeface="Times New Roman"/>
              </a:rPr>
              <a:t> THEY MIMIC</a:t>
            </a:r>
            <a:r>
              <a:rPr lang="sr-Latn-RS" b="1" spc="-35" dirty="0">
                <a:latin typeface="Times New Roman"/>
                <a:cs typeface="Times New Roman"/>
              </a:rPr>
              <a:t> </a:t>
            </a:r>
            <a:r>
              <a:rPr lang="en-US" b="1" spc="-35" dirty="0">
                <a:latin typeface="Times New Roman"/>
                <a:cs typeface="Times New Roman"/>
              </a:rPr>
              <a:t>DOPAMINE</a:t>
            </a:r>
            <a:endParaRPr sz="1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78130" y="0"/>
            <a:ext cx="9144000" cy="685799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92023" y="146304"/>
            <a:ext cx="3469004" cy="1006686"/>
          </a:xfrm>
          <a:prstGeom prst="rect">
            <a:avLst/>
          </a:prstGeom>
          <a:solidFill>
            <a:srgbClr val="F8E3D7"/>
          </a:solidFill>
        </p:spPr>
        <p:txBody>
          <a:bodyPr vert="horz" wrap="square" lIns="0" tIns="21590" rIns="0" bIns="0" rtlCol="0">
            <a:spAutoFit/>
          </a:bodyPr>
          <a:lstStyle/>
          <a:p>
            <a:pPr marL="89535">
              <a:lnSpc>
                <a:spcPct val="100000"/>
              </a:lnSpc>
              <a:spcBef>
                <a:spcPts val="170"/>
              </a:spcBef>
            </a:pPr>
            <a:r>
              <a:rPr lang="en-US" sz="3200" spc="5" dirty="0"/>
              <a:t>Dopamine pathways</a:t>
            </a:r>
            <a:endParaRPr sz="3200" dirty="0"/>
          </a:p>
        </p:txBody>
      </p:sp>
      <p:grpSp>
        <p:nvGrpSpPr>
          <p:cNvPr id="4" name="object 4"/>
          <p:cNvGrpSpPr/>
          <p:nvPr/>
        </p:nvGrpSpPr>
        <p:grpSpPr>
          <a:xfrm>
            <a:off x="0" y="1844039"/>
            <a:ext cx="3655060" cy="4514215"/>
            <a:chOff x="0" y="1844039"/>
            <a:chExt cx="3655060" cy="451421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09344" y="1844039"/>
              <a:ext cx="2045208" cy="1682495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4419587"/>
              <a:ext cx="3051175" cy="1938655"/>
            </a:xfrm>
            <a:custGeom>
              <a:avLst/>
              <a:gdLst/>
              <a:ahLst/>
              <a:cxnLst/>
              <a:rect l="l" t="t" r="r" b="b"/>
              <a:pathLst>
                <a:path w="3051175" h="1938654">
                  <a:moveTo>
                    <a:pt x="3050794" y="0"/>
                  </a:moveTo>
                  <a:lnTo>
                    <a:pt x="0" y="0"/>
                  </a:lnTo>
                  <a:lnTo>
                    <a:pt x="0" y="1938273"/>
                  </a:lnTo>
                  <a:lnTo>
                    <a:pt x="3050794" y="1938273"/>
                  </a:lnTo>
                  <a:lnTo>
                    <a:pt x="3050794" y="0"/>
                  </a:lnTo>
                  <a:close/>
                </a:path>
              </a:pathLst>
            </a:custGeom>
            <a:solidFill>
              <a:srgbClr val="EBAC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94350" y="4295171"/>
            <a:ext cx="3147288" cy="22801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 b="1" u="heavy" spc="-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functions</a:t>
            </a:r>
          </a:p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2400" b="1" spc="-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motivation</a:t>
            </a:r>
          </a:p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2400" b="1" spc="-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 feeling of satisfaction</a:t>
            </a:r>
          </a:p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2400" b="1" spc="-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motor function</a:t>
            </a:r>
          </a:p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2400" b="1" spc="-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making decisions</a:t>
            </a:r>
            <a:endParaRPr sz="2400" b="1" dirty="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958840" y="3965473"/>
            <a:ext cx="3185160" cy="521334"/>
          </a:xfrm>
          <a:custGeom>
            <a:avLst/>
            <a:gdLst/>
            <a:ahLst/>
            <a:cxnLst/>
            <a:rect l="l" t="t" r="r" b="b"/>
            <a:pathLst>
              <a:path w="3185159" h="521335">
                <a:moveTo>
                  <a:pt x="3184906" y="0"/>
                </a:moveTo>
                <a:lnTo>
                  <a:pt x="0" y="0"/>
                </a:lnTo>
                <a:lnTo>
                  <a:pt x="0" y="521182"/>
                </a:lnTo>
                <a:lnTo>
                  <a:pt x="3184906" y="521182"/>
                </a:lnTo>
                <a:lnTo>
                  <a:pt x="3184906" y="0"/>
                </a:lnTo>
                <a:close/>
              </a:path>
            </a:pathLst>
          </a:custGeom>
          <a:solidFill>
            <a:srgbClr val="F8E3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6074409" y="3988765"/>
            <a:ext cx="3085465" cy="4464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en-US" sz="2750" b="1" dirty="0">
                <a:latin typeface="Times New Roman"/>
                <a:cs typeface="Times New Roman"/>
              </a:rPr>
              <a:t>Serotonin pathways</a:t>
            </a:r>
            <a:endParaRPr sz="2750" dirty="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333744" y="4663440"/>
            <a:ext cx="2212975" cy="1975540"/>
          </a:xfrm>
          <a:prstGeom prst="rect">
            <a:avLst/>
          </a:prstGeom>
          <a:solidFill>
            <a:srgbClr val="EBAC88"/>
          </a:solidFill>
        </p:spPr>
        <p:txBody>
          <a:bodyPr vert="horz" wrap="square" lIns="0" tIns="26034" rIns="0" bIns="0" rtlCol="0">
            <a:spAutoFit/>
          </a:bodyPr>
          <a:lstStyle/>
          <a:p>
            <a:pPr marL="98425">
              <a:lnSpc>
                <a:spcPct val="100000"/>
              </a:lnSpc>
              <a:spcBef>
                <a:spcPts val="204"/>
              </a:spcBef>
            </a:pPr>
            <a:r>
              <a:rPr lang="en-US" sz="2400" b="1" u="heavy" spc="-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functions</a:t>
            </a:r>
          </a:p>
          <a:p>
            <a:pPr marL="441325" indent="-342900">
              <a:lnSpc>
                <a:spcPct val="100000"/>
              </a:lnSpc>
              <a:spcBef>
                <a:spcPts val="204"/>
              </a:spcBef>
              <a:buFont typeface="Arial" panose="020B0604020202020204" pitchFamily="34" charset="0"/>
              <a:buChar char="•"/>
            </a:pPr>
            <a:r>
              <a:rPr lang="en-US" sz="2400" b="1" spc="-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mood</a:t>
            </a:r>
          </a:p>
          <a:p>
            <a:pPr marL="441325" indent="-342900">
              <a:lnSpc>
                <a:spcPct val="100000"/>
              </a:lnSpc>
              <a:spcBef>
                <a:spcPts val="204"/>
              </a:spcBef>
              <a:buFont typeface="Arial" panose="020B0604020202020204" pitchFamily="34" charset="0"/>
              <a:buChar char="•"/>
            </a:pPr>
            <a:r>
              <a:rPr lang="en-US" sz="2400" b="1" spc="-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memory</a:t>
            </a:r>
          </a:p>
          <a:p>
            <a:pPr marL="441325" indent="-342900">
              <a:lnSpc>
                <a:spcPct val="100000"/>
              </a:lnSpc>
              <a:spcBef>
                <a:spcPts val="204"/>
              </a:spcBef>
              <a:buFont typeface="Arial" panose="020B0604020202020204" pitchFamily="34" charset="0"/>
              <a:buChar char="•"/>
            </a:pPr>
            <a:r>
              <a:rPr lang="en-US" sz="2400" b="1" spc="-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dream</a:t>
            </a:r>
          </a:p>
          <a:p>
            <a:pPr marL="441325" indent="-342900">
              <a:lnSpc>
                <a:spcPct val="100000"/>
              </a:lnSpc>
              <a:spcBef>
                <a:spcPts val="204"/>
              </a:spcBef>
              <a:buFont typeface="Arial" panose="020B0604020202020204" pitchFamily="34" charset="0"/>
              <a:buChar char="•"/>
            </a:pPr>
            <a:r>
              <a:rPr lang="en-US" sz="2400" b="1" spc="-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cognition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607052" y="3430523"/>
            <a:ext cx="676910" cy="2438400"/>
          </a:xfrm>
          <a:custGeom>
            <a:avLst/>
            <a:gdLst/>
            <a:ahLst/>
            <a:cxnLst/>
            <a:rect l="l" t="t" r="r" b="b"/>
            <a:pathLst>
              <a:path w="676910" h="2438400">
                <a:moveTo>
                  <a:pt x="0" y="266700"/>
                </a:moveTo>
                <a:lnTo>
                  <a:pt x="3810" y="218694"/>
                </a:lnTo>
                <a:lnTo>
                  <a:pt x="14859" y="173609"/>
                </a:lnTo>
                <a:lnTo>
                  <a:pt x="32258" y="132079"/>
                </a:lnTo>
                <a:lnTo>
                  <a:pt x="55625" y="94868"/>
                </a:lnTo>
                <a:lnTo>
                  <a:pt x="84200" y="62737"/>
                </a:lnTo>
                <a:lnTo>
                  <a:pt x="117221" y="36449"/>
                </a:lnTo>
                <a:lnTo>
                  <a:pt x="154050" y="16637"/>
                </a:lnTo>
                <a:lnTo>
                  <a:pt x="194056" y="4317"/>
                </a:lnTo>
                <a:lnTo>
                  <a:pt x="236727" y="0"/>
                </a:lnTo>
                <a:lnTo>
                  <a:pt x="279273" y="4317"/>
                </a:lnTo>
                <a:lnTo>
                  <a:pt x="319277" y="16637"/>
                </a:lnTo>
                <a:lnTo>
                  <a:pt x="356108" y="36449"/>
                </a:lnTo>
                <a:lnTo>
                  <a:pt x="389255" y="62737"/>
                </a:lnTo>
                <a:lnTo>
                  <a:pt x="417702" y="94868"/>
                </a:lnTo>
                <a:lnTo>
                  <a:pt x="441071" y="132079"/>
                </a:lnTo>
                <a:lnTo>
                  <a:pt x="458597" y="173609"/>
                </a:lnTo>
                <a:lnTo>
                  <a:pt x="469646" y="218694"/>
                </a:lnTo>
                <a:lnTo>
                  <a:pt x="473456" y="266700"/>
                </a:lnTo>
                <a:lnTo>
                  <a:pt x="469646" y="314706"/>
                </a:lnTo>
                <a:lnTo>
                  <a:pt x="458597" y="359790"/>
                </a:lnTo>
                <a:lnTo>
                  <a:pt x="441071" y="401319"/>
                </a:lnTo>
                <a:lnTo>
                  <a:pt x="417702" y="438531"/>
                </a:lnTo>
                <a:lnTo>
                  <a:pt x="389255" y="470662"/>
                </a:lnTo>
                <a:lnTo>
                  <a:pt x="356108" y="496950"/>
                </a:lnTo>
                <a:lnTo>
                  <a:pt x="319277" y="516763"/>
                </a:lnTo>
                <a:lnTo>
                  <a:pt x="279273" y="529082"/>
                </a:lnTo>
                <a:lnTo>
                  <a:pt x="236727" y="533400"/>
                </a:lnTo>
                <a:lnTo>
                  <a:pt x="194056" y="529082"/>
                </a:lnTo>
                <a:lnTo>
                  <a:pt x="154050" y="516763"/>
                </a:lnTo>
                <a:lnTo>
                  <a:pt x="117221" y="496950"/>
                </a:lnTo>
                <a:lnTo>
                  <a:pt x="84200" y="470662"/>
                </a:lnTo>
                <a:lnTo>
                  <a:pt x="55625" y="438531"/>
                </a:lnTo>
                <a:lnTo>
                  <a:pt x="32258" y="401319"/>
                </a:lnTo>
                <a:lnTo>
                  <a:pt x="14859" y="359790"/>
                </a:lnTo>
                <a:lnTo>
                  <a:pt x="3810" y="314706"/>
                </a:lnTo>
                <a:lnTo>
                  <a:pt x="0" y="266700"/>
                </a:lnTo>
                <a:close/>
              </a:path>
              <a:path w="676910" h="2438400">
                <a:moveTo>
                  <a:pt x="202946" y="2171700"/>
                </a:moveTo>
                <a:lnTo>
                  <a:pt x="206756" y="2123694"/>
                </a:lnTo>
                <a:lnTo>
                  <a:pt x="217677" y="2078609"/>
                </a:lnTo>
                <a:lnTo>
                  <a:pt x="235203" y="2037079"/>
                </a:lnTo>
                <a:lnTo>
                  <a:pt x="258572" y="1999869"/>
                </a:lnTo>
                <a:lnTo>
                  <a:pt x="287020" y="1967738"/>
                </a:lnTo>
                <a:lnTo>
                  <a:pt x="320167" y="1941449"/>
                </a:lnTo>
                <a:lnTo>
                  <a:pt x="356997" y="1921637"/>
                </a:lnTo>
                <a:lnTo>
                  <a:pt x="397001" y="1909317"/>
                </a:lnTo>
                <a:lnTo>
                  <a:pt x="439547" y="1905000"/>
                </a:lnTo>
                <a:lnTo>
                  <a:pt x="482092" y="1909317"/>
                </a:lnTo>
                <a:lnTo>
                  <a:pt x="522224" y="1921637"/>
                </a:lnTo>
                <a:lnTo>
                  <a:pt x="559053" y="1941449"/>
                </a:lnTo>
                <a:lnTo>
                  <a:pt x="592201" y="1967738"/>
                </a:lnTo>
                <a:lnTo>
                  <a:pt x="620649" y="1999869"/>
                </a:lnTo>
                <a:lnTo>
                  <a:pt x="644017" y="2037079"/>
                </a:lnTo>
                <a:lnTo>
                  <a:pt x="661543" y="2078609"/>
                </a:lnTo>
                <a:lnTo>
                  <a:pt x="672592" y="2123694"/>
                </a:lnTo>
                <a:lnTo>
                  <a:pt x="676401" y="2171700"/>
                </a:lnTo>
                <a:lnTo>
                  <a:pt x="672592" y="2219642"/>
                </a:lnTo>
                <a:lnTo>
                  <a:pt x="661543" y="2264752"/>
                </a:lnTo>
                <a:lnTo>
                  <a:pt x="644017" y="2306307"/>
                </a:lnTo>
                <a:lnTo>
                  <a:pt x="620649" y="2343531"/>
                </a:lnTo>
                <a:lnTo>
                  <a:pt x="592201" y="2375674"/>
                </a:lnTo>
                <a:lnTo>
                  <a:pt x="559053" y="2401989"/>
                </a:lnTo>
                <a:lnTo>
                  <a:pt x="522224" y="2421712"/>
                </a:lnTo>
                <a:lnTo>
                  <a:pt x="482092" y="2434107"/>
                </a:lnTo>
                <a:lnTo>
                  <a:pt x="439547" y="2438400"/>
                </a:lnTo>
                <a:lnTo>
                  <a:pt x="397001" y="2434107"/>
                </a:lnTo>
                <a:lnTo>
                  <a:pt x="356997" y="2421712"/>
                </a:lnTo>
                <a:lnTo>
                  <a:pt x="320167" y="2401989"/>
                </a:lnTo>
                <a:lnTo>
                  <a:pt x="287020" y="2375674"/>
                </a:lnTo>
                <a:lnTo>
                  <a:pt x="258572" y="2343531"/>
                </a:lnTo>
                <a:lnTo>
                  <a:pt x="235203" y="2306307"/>
                </a:lnTo>
                <a:lnTo>
                  <a:pt x="217677" y="2264752"/>
                </a:lnTo>
                <a:lnTo>
                  <a:pt x="206756" y="2219642"/>
                </a:lnTo>
                <a:lnTo>
                  <a:pt x="202946" y="2171700"/>
                </a:lnTo>
                <a:close/>
              </a:path>
            </a:pathLst>
          </a:custGeom>
          <a:ln w="57912">
            <a:solidFill>
              <a:srgbClr val="FFFF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3229482" y="4367225"/>
            <a:ext cx="1455420" cy="7581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Times New Roman"/>
                <a:cs typeface="Times New Roman"/>
              </a:rPr>
              <a:t>nucleus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15" dirty="0">
                <a:latin typeface="Times New Roman"/>
                <a:cs typeface="Times New Roman"/>
              </a:rPr>
              <a:t>accumbens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270630" y="1408060"/>
            <a:ext cx="2504440" cy="933450"/>
          </a:xfrm>
          <a:prstGeom prst="rect">
            <a:avLst/>
          </a:prstGeom>
        </p:spPr>
        <p:txBody>
          <a:bodyPr vert="horz" wrap="square" lIns="0" tIns="1003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90"/>
              </a:spcBef>
            </a:pPr>
            <a:r>
              <a:rPr sz="2400" b="1" spc="-5" dirty="0">
                <a:latin typeface="Times New Roman"/>
                <a:cs typeface="Times New Roman"/>
              </a:rPr>
              <a:t>striatum</a:t>
            </a:r>
            <a:endParaRPr sz="2400">
              <a:latin typeface="Times New Roman"/>
              <a:cs typeface="Times New Roman"/>
            </a:endParaRPr>
          </a:p>
          <a:p>
            <a:pPr marL="741045">
              <a:lnSpc>
                <a:spcPct val="100000"/>
              </a:lnSpc>
              <a:spcBef>
                <a:spcPts val="695"/>
              </a:spcBef>
            </a:pPr>
            <a:r>
              <a:rPr sz="2400" b="1" dirty="0">
                <a:latin typeface="Times New Roman"/>
                <a:cs typeface="Times New Roman"/>
              </a:rPr>
              <a:t>hippocampus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07340" y="1835911"/>
            <a:ext cx="1193800" cy="55335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099"/>
              </a:lnSpc>
              <a:spcBef>
                <a:spcPts val="75"/>
              </a:spcBef>
            </a:pPr>
            <a:r>
              <a:rPr lang="en-US" b="1" spc="10" dirty="0">
                <a:latin typeface="Times New Roman"/>
                <a:cs typeface="Times New Roman"/>
              </a:rPr>
              <a:t>Frontal cortex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219191" y="3280105"/>
            <a:ext cx="217868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Times New Roman"/>
                <a:cs typeface="Times New Roman"/>
              </a:rPr>
              <a:t>Substantiа</a:t>
            </a:r>
            <a:r>
              <a:rPr sz="2400" b="1" spc="-13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nigra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267071" y="5131384"/>
            <a:ext cx="78613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35" dirty="0">
                <a:latin typeface="Times New Roman"/>
                <a:cs typeface="Times New Roman"/>
              </a:rPr>
              <a:t>r</a:t>
            </a:r>
            <a:r>
              <a:rPr sz="2400" b="1" dirty="0">
                <a:latin typeface="Times New Roman"/>
                <a:cs typeface="Times New Roman"/>
              </a:rPr>
              <a:t>a</a:t>
            </a:r>
            <a:r>
              <a:rPr sz="2400" b="1" spc="5" dirty="0">
                <a:latin typeface="Times New Roman"/>
                <a:cs typeface="Times New Roman"/>
              </a:rPr>
              <a:t>ph</a:t>
            </a:r>
            <a:r>
              <a:rPr sz="2400" b="1" dirty="0">
                <a:latin typeface="Times New Roman"/>
                <a:cs typeface="Times New Roman"/>
              </a:rPr>
              <a:t>e</a:t>
            </a:r>
            <a:endParaRPr sz="2400">
              <a:latin typeface="Times New Roman"/>
              <a:cs typeface="Times New Roman"/>
            </a:endParaRPr>
          </a:p>
        </p:txBody>
      </p:sp>
      <p:pic>
        <p:nvPicPr>
          <p:cNvPr id="17" name="object 1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573666" y="1499713"/>
            <a:ext cx="3590544" cy="4306824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04800" y="381000"/>
            <a:ext cx="8534400" cy="5791200"/>
            <a:chOff x="304800" y="381000"/>
            <a:chExt cx="8534400" cy="57912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800" y="609600"/>
              <a:ext cx="4495800" cy="55626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48200" y="381000"/>
              <a:ext cx="4191000" cy="56388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981200" y="838200"/>
            <a:ext cx="549656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3600" spc="-25" dirty="0"/>
              <a:t>Alcohol intoxication</a:t>
            </a:r>
            <a:endParaRPr sz="3600" dirty="0"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7200" y="1905000"/>
            <a:ext cx="8229600" cy="4322064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28600"/>
            <a:ext cx="8967216" cy="6400800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85386" y="2000910"/>
            <a:ext cx="4187190" cy="2655855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280670" indent="-268605">
              <a:lnSpc>
                <a:spcPct val="100000"/>
              </a:lnSpc>
              <a:spcBef>
                <a:spcPts val="390"/>
              </a:spcBef>
              <a:buClr>
                <a:srgbClr val="96C521"/>
              </a:buClr>
              <a:buSzPct val="80769"/>
              <a:buFont typeface="Segoe UI Symbol"/>
              <a:buChar char="⚫"/>
              <a:tabLst>
                <a:tab pos="281305" algn="l"/>
              </a:tabLst>
            </a:pPr>
            <a:r>
              <a:rPr lang="en-US" sz="2600" b="1" spc="-15" dirty="0">
                <a:latin typeface="Times New Roman"/>
                <a:cs typeface="Times New Roman"/>
              </a:rPr>
              <a:t>Body mass</a:t>
            </a:r>
          </a:p>
          <a:p>
            <a:pPr marL="280670" indent="-268605">
              <a:lnSpc>
                <a:spcPct val="100000"/>
              </a:lnSpc>
              <a:spcBef>
                <a:spcPts val="390"/>
              </a:spcBef>
              <a:buClr>
                <a:srgbClr val="96C521"/>
              </a:buClr>
              <a:buSzPct val="80769"/>
              <a:buFont typeface="Segoe UI Symbol"/>
              <a:buChar char="⚫"/>
              <a:tabLst>
                <a:tab pos="281305" algn="l"/>
              </a:tabLst>
            </a:pPr>
            <a:r>
              <a:rPr lang="en-US" sz="2600" b="1" spc="-15" dirty="0">
                <a:latin typeface="Times New Roman"/>
                <a:cs typeface="Times New Roman"/>
              </a:rPr>
              <a:t>Metabolism</a:t>
            </a:r>
          </a:p>
          <a:p>
            <a:pPr marL="280670" indent="-268605">
              <a:lnSpc>
                <a:spcPct val="100000"/>
              </a:lnSpc>
              <a:spcBef>
                <a:spcPts val="390"/>
              </a:spcBef>
              <a:buClr>
                <a:srgbClr val="96C521"/>
              </a:buClr>
              <a:buSzPct val="80769"/>
              <a:buFont typeface="Segoe UI Symbol"/>
              <a:buChar char="⚫"/>
              <a:tabLst>
                <a:tab pos="281305" algn="l"/>
              </a:tabLst>
            </a:pPr>
            <a:r>
              <a:rPr lang="en-US" sz="2600" b="1" spc="-15" dirty="0">
                <a:latin typeface="Times New Roman"/>
                <a:cs typeface="Times New Roman"/>
              </a:rPr>
              <a:t>Type of alcohol</a:t>
            </a:r>
          </a:p>
          <a:p>
            <a:pPr marL="280670" indent="-268605">
              <a:lnSpc>
                <a:spcPct val="100000"/>
              </a:lnSpc>
              <a:spcBef>
                <a:spcPts val="390"/>
              </a:spcBef>
              <a:buClr>
                <a:srgbClr val="96C521"/>
              </a:buClr>
              <a:buSzPct val="80769"/>
              <a:buFont typeface="Segoe UI Symbol"/>
              <a:buChar char="⚫"/>
              <a:tabLst>
                <a:tab pos="281305" algn="l"/>
              </a:tabLst>
            </a:pPr>
            <a:r>
              <a:rPr lang="en-US" sz="2600" b="1" spc="-15" dirty="0">
                <a:latin typeface="Times New Roman"/>
                <a:cs typeface="Times New Roman"/>
              </a:rPr>
              <a:t>Speed of consumption</a:t>
            </a:r>
          </a:p>
          <a:p>
            <a:pPr marL="280670" indent="-268605">
              <a:lnSpc>
                <a:spcPct val="100000"/>
              </a:lnSpc>
              <a:spcBef>
                <a:spcPts val="390"/>
              </a:spcBef>
              <a:buClr>
                <a:srgbClr val="96C521"/>
              </a:buClr>
              <a:buSzPct val="80769"/>
              <a:buFont typeface="Segoe UI Symbol"/>
              <a:buChar char="⚫"/>
              <a:tabLst>
                <a:tab pos="281305" algn="l"/>
              </a:tabLst>
            </a:pPr>
            <a:r>
              <a:rPr lang="en-US" sz="2600" b="1" spc="-15" dirty="0">
                <a:latin typeface="Times New Roman"/>
                <a:cs typeface="Times New Roman"/>
              </a:rPr>
              <a:t>The presence of food in the stomach</a:t>
            </a:r>
            <a:endParaRPr sz="2600" dirty="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707136" y="630936"/>
            <a:ext cx="7909559" cy="5447030"/>
            <a:chOff x="707136" y="630936"/>
            <a:chExt cx="7909559" cy="544703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62000" y="685800"/>
              <a:ext cx="2916936" cy="5334000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736092" y="659892"/>
              <a:ext cx="2974975" cy="5389245"/>
            </a:xfrm>
            <a:custGeom>
              <a:avLst/>
              <a:gdLst/>
              <a:ahLst/>
              <a:cxnLst/>
              <a:rect l="l" t="t" r="r" b="b"/>
              <a:pathLst>
                <a:path w="2974975" h="5389245">
                  <a:moveTo>
                    <a:pt x="0" y="5388863"/>
                  </a:moveTo>
                  <a:lnTo>
                    <a:pt x="2974847" y="5388863"/>
                  </a:lnTo>
                  <a:lnTo>
                    <a:pt x="2974847" y="0"/>
                  </a:lnTo>
                  <a:lnTo>
                    <a:pt x="0" y="0"/>
                  </a:lnTo>
                  <a:lnTo>
                    <a:pt x="0" y="5388863"/>
                  </a:lnTo>
                  <a:close/>
                </a:path>
              </a:pathLst>
            </a:custGeom>
            <a:ln w="579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810000" y="749807"/>
              <a:ext cx="4800600" cy="762000"/>
            </a:xfrm>
            <a:custGeom>
              <a:avLst/>
              <a:gdLst/>
              <a:ahLst/>
              <a:cxnLst/>
              <a:rect l="l" t="t" r="r" b="b"/>
              <a:pathLst>
                <a:path w="4800600" h="762000">
                  <a:moveTo>
                    <a:pt x="4800600" y="0"/>
                  </a:moveTo>
                  <a:lnTo>
                    <a:pt x="0" y="0"/>
                  </a:lnTo>
                  <a:lnTo>
                    <a:pt x="0" y="762000"/>
                  </a:lnTo>
                  <a:lnTo>
                    <a:pt x="4800600" y="762000"/>
                  </a:lnTo>
                  <a:lnTo>
                    <a:pt x="4800600" y="0"/>
                  </a:lnTo>
                  <a:close/>
                </a:path>
              </a:pathLst>
            </a:custGeom>
            <a:solidFill>
              <a:srgbClr val="F8E3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811524" y="751331"/>
              <a:ext cx="4800600" cy="762000"/>
            </a:xfrm>
            <a:custGeom>
              <a:avLst/>
              <a:gdLst/>
              <a:ahLst/>
              <a:cxnLst/>
              <a:rect l="l" t="t" r="r" b="b"/>
              <a:pathLst>
                <a:path w="4800600" h="762000">
                  <a:moveTo>
                    <a:pt x="0" y="762000"/>
                  </a:moveTo>
                  <a:lnTo>
                    <a:pt x="4800600" y="762000"/>
                  </a:lnTo>
                  <a:lnTo>
                    <a:pt x="4800600" y="0"/>
                  </a:lnTo>
                  <a:lnTo>
                    <a:pt x="0" y="0"/>
                  </a:lnTo>
                  <a:lnTo>
                    <a:pt x="0" y="762000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3810000" y="749808"/>
            <a:ext cx="4800600" cy="602729"/>
          </a:xfrm>
          <a:prstGeom prst="rect">
            <a:avLst/>
          </a:prstGeom>
        </p:spPr>
        <p:txBody>
          <a:bodyPr vert="horz" wrap="square" lIns="0" tIns="109220" rIns="0" bIns="0" rtlCol="0">
            <a:spAutoFit/>
          </a:bodyPr>
          <a:lstStyle/>
          <a:p>
            <a:pPr marL="135255">
              <a:lnSpc>
                <a:spcPct val="100000"/>
              </a:lnSpc>
              <a:spcBef>
                <a:spcPts val="860"/>
              </a:spcBef>
            </a:pPr>
            <a:r>
              <a:rPr lang="en-US" sz="3200" b="0" spc="-5" dirty="0"/>
              <a:t>Progression of intoxication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E7EBEC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219456" y="286511"/>
            <a:ext cx="8705215" cy="6383020"/>
            <a:chOff x="219456" y="286511"/>
            <a:chExt cx="8705215" cy="638302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9456" y="286511"/>
              <a:ext cx="8705088" cy="638251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800" y="329183"/>
              <a:ext cx="8531352" cy="6196584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306324" y="330707"/>
              <a:ext cx="8531225" cy="6196965"/>
            </a:xfrm>
            <a:custGeom>
              <a:avLst/>
              <a:gdLst/>
              <a:ahLst/>
              <a:cxnLst/>
              <a:rect l="l" t="t" r="r" b="b"/>
              <a:pathLst>
                <a:path w="8531225" h="6196965">
                  <a:moveTo>
                    <a:pt x="0" y="128905"/>
                  </a:moveTo>
                  <a:lnTo>
                    <a:pt x="10134" y="78740"/>
                  </a:lnTo>
                  <a:lnTo>
                    <a:pt x="37769" y="37719"/>
                  </a:lnTo>
                  <a:lnTo>
                    <a:pt x="78752" y="10160"/>
                  </a:lnTo>
                  <a:lnTo>
                    <a:pt x="128943" y="0"/>
                  </a:lnTo>
                  <a:lnTo>
                    <a:pt x="8401939" y="0"/>
                  </a:lnTo>
                  <a:lnTo>
                    <a:pt x="8452231" y="10160"/>
                  </a:lnTo>
                  <a:lnTo>
                    <a:pt x="8493125" y="37719"/>
                  </a:lnTo>
                  <a:lnTo>
                    <a:pt x="8520811" y="78740"/>
                  </a:lnTo>
                  <a:lnTo>
                    <a:pt x="8530971" y="128905"/>
                  </a:lnTo>
                  <a:lnTo>
                    <a:pt x="8530971" y="6067475"/>
                  </a:lnTo>
                  <a:lnTo>
                    <a:pt x="8520811" y="6117678"/>
                  </a:lnTo>
                  <a:lnTo>
                    <a:pt x="8493125" y="6158661"/>
                  </a:lnTo>
                  <a:lnTo>
                    <a:pt x="8452231" y="6186297"/>
                  </a:lnTo>
                  <a:lnTo>
                    <a:pt x="8401939" y="6196431"/>
                  </a:lnTo>
                  <a:lnTo>
                    <a:pt x="128943" y="6196431"/>
                  </a:lnTo>
                  <a:lnTo>
                    <a:pt x="78752" y="6186297"/>
                  </a:lnTo>
                  <a:lnTo>
                    <a:pt x="37769" y="6158661"/>
                  </a:lnTo>
                  <a:lnTo>
                    <a:pt x="10134" y="6117678"/>
                  </a:lnTo>
                  <a:lnTo>
                    <a:pt x="0" y="6067475"/>
                  </a:lnTo>
                  <a:lnTo>
                    <a:pt x="0" y="128905"/>
                  </a:lnTo>
                  <a:close/>
                </a:path>
              </a:pathLst>
            </a:custGeom>
            <a:ln w="9144">
              <a:solidFill>
                <a:srgbClr val="A2A1A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257962" y="1675841"/>
            <a:ext cx="2658745" cy="19107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0960">
              <a:lnSpc>
                <a:spcPct val="100000"/>
              </a:lnSpc>
              <a:spcBef>
                <a:spcPts val="100"/>
              </a:spcBef>
            </a:pPr>
            <a:r>
              <a:rPr lang="en-US" sz="2400" b="1" spc="-35" dirty="0">
                <a:solidFill>
                  <a:srgbClr val="B8531D"/>
                </a:solidFill>
                <a:latin typeface="Times New Roman"/>
                <a:cs typeface="Times New Roman"/>
              </a:rPr>
              <a:t>Cardiovascular</a:t>
            </a:r>
          </a:p>
          <a:p>
            <a:pPr marL="60960">
              <a:lnSpc>
                <a:spcPct val="100000"/>
              </a:lnSpc>
              <a:spcBef>
                <a:spcPts val="100"/>
              </a:spcBef>
            </a:pPr>
            <a:r>
              <a:rPr lang="en-US" sz="2400" b="1" spc="-35" dirty="0">
                <a:solidFill>
                  <a:srgbClr val="B8531D"/>
                </a:solidFill>
                <a:latin typeface="Times New Roman"/>
                <a:cs typeface="Times New Roman"/>
              </a:rPr>
              <a:t>system</a:t>
            </a:r>
            <a:endParaRPr lang="sr-Latn-RS" sz="2400" b="1" spc="-35" dirty="0">
              <a:solidFill>
                <a:srgbClr val="B8531D"/>
              </a:solidFill>
              <a:latin typeface="Times New Roman"/>
              <a:cs typeface="Times New Roman"/>
            </a:endParaRPr>
          </a:p>
          <a:p>
            <a:pPr marL="346710" indent="-28575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pc="-5" dirty="0">
                <a:latin typeface="Times New Roman"/>
                <a:cs typeface="Times New Roman"/>
              </a:rPr>
              <a:t>Increase in blood pressure and heart rate </a:t>
            </a:r>
            <a:endParaRPr lang="sr-Latn-RS" spc="-5" dirty="0">
              <a:latin typeface="Times New Roman"/>
              <a:cs typeface="Times New Roman"/>
            </a:endParaRPr>
          </a:p>
          <a:p>
            <a:pPr marL="346710" indent="-28575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pc="-5" dirty="0">
                <a:latin typeface="Times New Roman"/>
                <a:cs typeface="Times New Roman"/>
              </a:rPr>
              <a:t>Vasodilatation in the skin</a:t>
            </a:r>
            <a:endParaRPr lang="sr-Latn-RS" spc="-5" dirty="0">
              <a:latin typeface="Times New Roman"/>
              <a:cs typeface="Times New Roman"/>
            </a:endParaRPr>
          </a:p>
          <a:p>
            <a:pPr marL="346710" indent="-28575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pc="-5" dirty="0">
                <a:latin typeface="Times New Roman"/>
                <a:cs typeface="Times New Roman"/>
              </a:rPr>
              <a:t>Increased heat release</a:t>
            </a:r>
            <a:endParaRPr sz="1800" dirty="0">
              <a:latin typeface="Times New Roman"/>
              <a:cs typeface="Times New Roman"/>
            </a:endParaRPr>
          </a:p>
        </p:txBody>
      </p:sp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770632" y="908303"/>
            <a:ext cx="3145536" cy="5431536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385368" y="402158"/>
            <a:ext cx="4262120" cy="5124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3200" spc="5" dirty="0"/>
              <a:t>Effects of intoxication</a:t>
            </a:r>
            <a:endParaRPr sz="3200" dirty="0"/>
          </a:p>
        </p:txBody>
      </p:sp>
      <p:sp>
        <p:nvSpPr>
          <p:cNvPr id="10" name="object 10"/>
          <p:cNvSpPr txBox="1"/>
          <p:nvPr/>
        </p:nvSpPr>
        <p:spPr>
          <a:xfrm>
            <a:off x="329590" y="4118305"/>
            <a:ext cx="2221586" cy="15000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7310">
              <a:lnSpc>
                <a:spcPts val="2870"/>
              </a:lnSpc>
              <a:spcBef>
                <a:spcPts val="100"/>
              </a:spcBef>
            </a:pPr>
            <a:r>
              <a:rPr lang="en-US" sz="2400" b="1" spc="-65" dirty="0">
                <a:solidFill>
                  <a:srgbClr val="B8531D"/>
                </a:solidFill>
                <a:latin typeface="Times New Roman"/>
                <a:cs typeface="Times New Roman"/>
              </a:rPr>
              <a:t>Urinary</a:t>
            </a:r>
          </a:p>
          <a:p>
            <a:pPr marL="67310">
              <a:lnSpc>
                <a:spcPts val="2870"/>
              </a:lnSpc>
              <a:spcBef>
                <a:spcPts val="100"/>
              </a:spcBef>
            </a:pPr>
            <a:r>
              <a:rPr lang="sr-Latn-RS" sz="2400" b="1" spc="-65" dirty="0">
                <a:solidFill>
                  <a:srgbClr val="B8531D"/>
                </a:solidFill>
                <a:latin typeface="Times New Roman"/>
                <a:cs typeface="Times New Roman"/>
              </a:rPr>
              <a:t>s</a:t>
            </a:r>
            <a:r>
              <a:rPr lang="en-US" sz="2400" b="1" spc="-65" dirty="0" err="1">
                <a:solidFill>
                  <a:srgbClr val="B8531D"/>
                </a:solidFill>
                <a:latin typeface="Times New Roman"/>
                <a:cs typeface="Times New Roman"/>
              </a:rPr>
              <a:t>ystem</a:t>
            </a:r>
            <a:endParaRPr lang="sr-Latn-RS" sz="2400" b="1" spc="-65" dirty="0">
              <a:solidFill>
                <a:srgbClr val="B8531D"/>
              </a:solidFill>
              <a:latin typeface="Times New Roman"/>
              <a:cs typeface="Times New Roman"/>
            </a:endParaRPr>
          </a:p>
          <a:p>
            <a:pPr marL="353060" indent="-285750">
              <a:lnSpc>
                <a:spcPts val="287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pc="-5" dirty="0">
                <a:latin typeface="Times New Roman"/>
                <a:cs typeface="Times New Roman"/>
              </a:rPr>
              <a:t>Increased</a:t>
            </a:r>
            <a:r>
              <a:rPr lang="sr-Latn-RS" spc="-5" dirty="0">
                <a:latin typeface="Times New Roman"/>
                <a:cs typeface="Times New Roman"/>
              </a:rPr>
              <a:t> </a:t>
            </a:r>
            <a:r>
              <a:rPr lang="en-US" spc="-5" dirty="0">
                <a:latin typeface="Times New Roman"/>
                <a:cs typeface="Times New Roman"/>
              </a:rPr>
              <a:t>diuresis</a:t>
            </a:r>
          </a:p>
          <a:p>
            <a:pPr marL="353060" indent="-285750">
              <a:lnSpc>
                <a:spcPts val="287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pc="-5" dirty="0">
                <a:latin typeface="Times New Roman"/>
                <a:cs typeface="Times New Roman"/>
              </a:rPr>
              <a:t>Dehydration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839459" y="562375"/>
            <a:ext cx="2468245" cy="1907573"/>
          </a:xfrm>
          <a:prstGeom prst="rect">
            <a:avLst/>
          </a:prstGeom>
        </p:spPr>
        <p:txBody>
          <a:bodyPr vert="horz" wrap="square" lIns="0" tIns="151765" rIns="0" bIns="0" rtlCol="0">
            <a:spAutoFit/>
          </a:bodyPr>
          <a:lstStyle/>
          <a:p>
            <a:pPr marL="128270">
              <a:lnSpc>
                <a:spcPct val="100000"/>
              </a:lnSpc>
              <a:spcBef>
                <a:spcPts val="1195"/>
              </a:spcBef>
            </a:pPr>
            <a:r>
              <a:rPr lang="en-US" sz="2400" b="1" spc="-5" dirty="0">
                <a:solidFill>
                  <a:srgbClr val="B8531D"/>
                </a:solidFill>
                <a:latin typeface="Times New Roman"/>
                <a:cs typeface="Times New Roman"/>
              </a:rPr>
              <a:t>Nervous system</a:t>
            </a:r>
            <a:endParaRPr lang="sr-Latn-RS" sz="2400" b="1" spc="-5" dirty="0">
              <a:solidFill>
                <a:srgbClr val="B8531D"/>
              </a:solidFill>
              <a:latin typeface="Times New Roman"/>
              <a:cs typeface="Times New Roman"/>
            </a:endParaRPr>
          </a:p>
          <a:p>
            <a:pPr marL="41402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latin typeface="Times New Roman"/>
                <a:cs typeface="Times New Roman"/>
              </a:rPr>
              <a:t>Bradypsychicity</a:t>
            </a:r>
            <a:endParaRPr lang="sr-Latn-RS" dirty="0">
              <a:latin typeface="Times New Roman"/>
              <a:cs typeface="Times New Roman"/>
            </a:endParaRPr>
          </a:p>
          <a:p>
            <a:pPr marL="41402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pc="-5" dirty="0">
                <a:latin typeface="Times New Roman"/>
                <a:cs typeface="Times New Roman"/>
              </a:rPr>
              <a:t>Coordination disorder</a:t>
            </a:r>
            <a:endParaRPr lang="sr-Latn-RS" spc="-5" dirty="0">
              <a:latin typeface="Times New Roman"/>
              <a:cs typeface="Times New Roman"/>
            </a:endParaRPr>
          </a:p>
          <a:p>
            <a:pPr marL="41402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pc="-5" dirty="0">
                <a:latin typeface="Times New Roman"/>
                <a:cs typeface="Times New Roman"/>
              </a:rPr>
              <a:t>Sensory disorder</a:t>
            </a:r>
            <a:r>
              <a:rPr lang="sr-Latn-RS" spc="-5" dirty="0">
                <a:latin typeface="Times New Roman"/>
                <a:cs typeface="Times New Roman"/>
              </a:rPr>
              <a:t> </a:t>
            </a:r>
            <a:r>
              <a:rPr lang="en-US" spc="-5" dirty="0">
                <a:latin typeface="Times New Roman"/>
                <a:cs typeface="Times New Roman"/>
              </a:rPr>
              <a:t>perception</a:t>
            </a:r>
            <a:endParaRPr lang="sr-Latn-RS" spc="-5" dirty="0">
              <a:latin typeface="Times New Roman"/>
              <a:cs typeface="Times New Roman"/>
            </a:endParaRPr>
          </a:p>
          <a:p>
            <a:pPr marL="41402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pc="-15" dirty="0">
                <a:latin typeface="Times New Roman"/>
                <a:cs typeface="Times New Roman"/>
              </a:rPr>
              <a:t>Hyporeflexia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801359" y="3599129"/>
            <a:ext cx="2468245" cy="189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17500">
              <a:lnSpc>
                <a:spcPct val="100000"/>
              </a:lnSpc>
              <a:spcBef>
                <a:spcPts val="100"/>
              </a:spcBef>
            </a:pPr>
            <a:r>
              <a:rPr lang="en-US" sz="2400" b="1" spc="-25" dirty="0">
                <a:solidFill>
                  <a:srgbClr val="B8531D"/>
                </a:solidFill>
                <a:latin typeface="Times New Roman"/>
                <a:cs typeface="Times New Roman"/>
              </a:rPr>
              <a:t>Digestive</a:t>
            </a:r>
          </a:p>
          <a:p>
            <a:pPr marL="317500">
              <a:lnSpc>
                <a:spcPct val="100000"/>
              </a:lnSpc>
              <a:spcBef>
                <a:spcPts val="100"/>
              </a:spcBef>
            </a:pPr>
            <a:r>
              <a:rPr lang="en-US" sz="2400" b="1" spc="-25" dirty="0">
                <a:solidFill>
                  <a:srgbClr val="B8531D"/>
                </a:solidFill>
                <a:latin typeface="Times New Roman"/>
                <a:cs typeface="Times New Roman"/>
              </a:rPr>
              <a:t>System</a:t>
            </a:r>
            <a:endParaRPr lang="sr-Latn-RS" sz="2400" b="1" spc="-25" dirty="0">
              <a:solidFill>
                <a:srgbClr val="B8531D"/>
              </a:solidFill>
              <a:latin typeface="Times New Roman"/>
              <a:cs typeface="Times New Roman"/>
            </a:endParaRPr>
          </a:p>
          <a:p>
            <a:pPr marL="603250" indent="-28575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pc="-5" dirty="0">
                <a:latin typeface="Times New Roman"/>
                <a:cs typeface="Times New Roman"/>
              </a:rPr>
              <a:t>Increase in secretion and</a:t>
            </a:r>
          </a:p>
          <a:p>
            <a:pPr marL="603250" indent="-28575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pc="-5" dirty="0">
                <a:latin typeface="Times New Roman"/>
                <a:cs typeface="Times New Roman"/>
              </a:rPr>
              <a:t>acceleration of peristalsis</a:t>
            </a:r>
            <a:endParaRPr sz="1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295400" y="839211"/>
            <a:ext cx="7012940" cy="629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10"/>
              </a:spcBef>
            </a:pPr>
            <a:r>
              <a:rPr lang="en-US" spc="20" dirty="0"/>
              <a:t>Chemical </a:t>
            </a:r>
            <a:r>
              <a:rPr lang="en-US" spc="20" dirty="0" err="1"/>
              <a:t>etyological</a:t>
            </a:r>
            <a:r>
              <a:rPr lang="en-US" spc="20" dirty="0"/>
              <a:t> factors</a:t>
            </a:r>
            <a:endParaRPr spc="15" dirty="0"/>
          </a:p>
        </p:txBody>
      </p:sp>
      <p:sp>
        <p:nvSpPr>
          <p:cNvPr id="7" name="object 7"/>
          <p:cNvSpPr txBox="1"/>
          <p:nvPr/>
        </p:nvSpPr>
        <p:spPr>
          <a:xfrm>
            <a:off x="551484" y="1892884"/>
            <a:ext cx="7153909" cy="354327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2799080" algn="l"/>
              </a:tabLst>
            </a:pPr>
            <a:r>
              <a:rPr lang="en-US" sz="2750" spc="-5" dirty="0">
                <a:latin typeface="Times New Roman"/>
                <a:cs typeface="Times New Roman"/>
              </a:rPr>
              <a:t>Intoxication can occur:</a:t>
            </a:r>
            <a:endParaRPr lang="sr-Latn-RS" sz="2750" spc="-5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2799080" algn="l"/>
              </a:tabLst>
            </a:pPr>
            <a:endParaRPr sz="3600" dirty="0">
              <a:latin typeface="Times New Roman"/>
              <a:cs typeface="Times New Roman"/>
            </a:endParaRPr>
          </a:p>
          <a:p>
            <a:pPr marL="356870" marR="133350" indent="-344805">
              <a:lnSpc>
                <a:spcPct val="100400"/>
              </a:lnSpc>
              <a:buClr>
                <a:srgbClr val="96C521"/>
              </a:buClr>
              <a:buFont typeface="Arial MT"/>
              <a:buChar char="•"/>
              <a:tabLst>
                <a:tab pos="356870" algn="l"/>
                <a:tab pos="357505" algn="l"/>
              </a:tabLst>
            </a:pPr>
            <a:r>
              <a:rPr lang="en-US" sz="2750" dirty="0">
                <a:latin typeface="Times New Roman"/>
                <a:cs typeface="Times New Roman"/>
              </a:rPr>
              <a:t>by </a:t>
            </a:r>
            <a:r>
              <a:rPr lang="en-US" sz="2750" b="1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inadvertent</a:t>
            </a:r>
            <a:r>
              <a:rPr lang="en-US" sz="2750" dirty="0">
                <a:latin typeface="Times New Roman"/>
                <a:cs typeface="Times New Roman"/>
              </a:rPr>
              <a:t> ingestion of a toxic substance (</a:t>
            </a:r>
            <a:r>
              <a:rPr lang="en-US" sz="2750" b="1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accidentally or accidentally</a:t>
            </a:r>
            <a:r>
              <a:rPr lang="en-US" sz="2750" dirty="0">
                <a:latin typeface="Times New Roman"/>
                <a:cs typeface="Times New Roman"/>
              </a:rPr>
              <a:t>)</a:t>
            </a:r>
          </a:p>
          <a:p>
            <a:pPr marL="356870" marR="133350" indent="-344805">
              <a:lnSpc>
                <a:spcPct val="100400"/>
              </a:lnSpc>
              <a:buClr>
                <a:srgbClr val="96C521"/>
              </a:buClr>
              <a:buFont typeface="Arial MT"/>
              <a:buChar char="•"/>
              <a:tabLst>
                <a:tab pos="356870" algn="l"/>
                <a:tab pos="357505" algn="l"/>
              </a:tabLst>
            </a:pPr>
            <a:r>
              <a:rPr lang="en-US" sz="2750" dirty="0">
                <a:latin typeface="Times New Roman"/>
                <a:cs typeface="Times New Roman"/>
              </a:rPr>
              <a:t>by deliberately introducing a toxic substance in order to:</a:t>
            </a:r>
          </a:p>
          <a:p>
            <a:pPr marL="356870" marR="133350" indent="-344805">
              <a:lnSpc>
                <a:spcPct val="100400"/>
              </a:lnSpc>
              <a:buClr>
                <a:srgbClr val="96C521"/>
              </a:buClr>
              <a:buFont typeface="Arial MT"/>
              <a:buChar char="•"/>
              <a:tabLst>
                <a:tab pos="356870" algn="l"/>
                <a:tab pos="357505" algn="l"/>
              </a:tabLst>
            </a:pPr>
            <a:r>
              <a:rPr lang="en-US" sz="2750" dirty="0">
                <a:latin typeface="Times New Roman"/>
                <a:cs typeface="Times New Roman"/>
              </a:rPr>
              <a:t>murders (</a:t>
            </a:r>
            <a:r>
              <a:rPr lang="en-US" sz="275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homicidal</a:t>
            </a:r>
            <a:r>
              <a:rPr lang="en-US" sz="2750" dirty="0">
                <a:latin typeface="Times New Roman"/>
                <a:cs typeface="Times New Roman"/>
              </a:rPr>
              <a:t>)</a:t>
            </a:r>
          </a:p>
          <a:p>
            <a:pPr marL="356870" marR="133350" indent="-344805">
              <a:lnSpc>
                <a:spcPct val="100400"/>
              </a:lnSpc>
              <a:buClr>
                <a:srgbClr val="96C521"/>
              </a:buClr>
              <a:buFont typeface="Arial MT"/>
              <a:buChar char="•"/>
              <a:tabLst>
                <a:tab pos="356870" algn="l"/>
                <a:tab pos="357505" algn="l"/>
              </a:tabLst>
            </a:pPr>
            <a:r>
              <a:rPr lang="en-US" sz="2750" dirty="0">
                <a:latin typeface="Times New Roman"/>
                <a:cs typeface="Times New Roman"/>
              </a:rPr>
              <a:t>of suicide (</a:t>
            </a:r>
            <a:r>
              <a:rPr lang="en-US" sz="275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suicidal</a:t>
            </a:r>
            <a:r>
              <a:rPr lang="en-US" sz="2750" dirty="0">
                <a:latin typeface="Times New Roman"/>
                <a:cs typeface="Times New Roman"/>
              </a:rPr>
              <a:t>)</a:t>
            </a:r>
            <a:endParaRPr lang="ru-RU" sz="275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233791" y="685800"/>
            <a:ext cx="6676417" cy="534249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978660" marR="5080" indent="-1966595" algn="ctr">
              <a:lnSpc>
                <a:spcPct val="101200"/>
              </a:lnSpc>
              <a:spcBef>
                <a:spcPts val="50"/>
              </a:spcBef>
            </a:pPr>
            <a:r>
              <a:rPr lang="en-US" sz="3600" spc="-10" dirty="0"/>
              <a:t>Acute methyl alcohol intoxication</a:t>
            </a:r>
            <a:endParaRPr sz="3600" dirty="0"/>
          </a:p>
        </p:txBody>
      </p:sp>
      <p:sp>
        <p:nvSpPr>
          <p:cNvPr id="11" name="object 11"/>
          <p:cNvSpPr txBox="1"/>
          <p:nvPr/>
        </p:nvSpPr>
        <p:spPr>
          <a:xfrm>
            <a:off x="627989" y="1988642"/>
            <a:ext cx="7820025" cy="3266022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278130" marR="5080" indent="-266065">
              <a:lnSpc>
                <a:spcPct val="91900"/>
              </a:lnSpc>
              <a:spcBef>
                <a:spcPts val="380"/>
              </a:spcBef>
              <a:buSzPct val="81818"/>
              <a:buFont typeface="Segoe UI Symbol"/>
              <a:buChar char="⚫"/>
              <a:tabLst>
                <a:tab pos="278765" algn="l"/>
              </a:tabLst>
            </a:pPr>
            <a:r>
              <a:rPr lang="en-US" sz="2750" spc="5" dirty="0">
                <a:latin typeface="Times New Roman"/>
                <a:cs typeface="Times New Roman"/>
              </a:rPr>
              <a:t>when taking into the body poorly distilled spirits (with a high content of methyl alcohol) or </a:t>
            </a:r>
            <a:r>
              <a:rPr lang="en-US" sz="2750" b="1" spc="5" dirty="0">
                <a:latin typeface="Times New Roman"/>
                <a:cs typeface="Times New Roman"/>
              </a:rPr>
              <a:t>intentionally adding </a:t>
            </a:r>
            <a:r>
              <a:rPr lang="en-US" sz="2750" spc="5" dirty="0">
                <a:latin typeface="Times New Roman"/>
                <a:cs typeface="Times New Roman"/>
              </a:rPr>
              <a:t>methyl alcohol</a:t>
            </a:r>
            <a:endParaRPr lang="sr-Latn-RS" sz="2750" spc="5" dirty="0">
              <a:latin typeface="Times New Roman"/>
              <a:cs typeface="Times New Roman"/>
            </a:endParaRPr>
          </a:p>
          <a:p>
            <a:pPr marL="278130" marR="5080" indent="-266065">
              <a:lnSpc>
                <a:spcPct val="91900"/>
              </a:lnSpc>
              <a:spcBef>
                <a:spcPts val="380"/>
              </a:spcBef>
              <a:buSzPct val="81818"/>
              <a:buFont typeface="Segoe UI Symbol"/>
              <a:buChar char="⚫"/>
              <a:tabLst>
                <a:tab pos="278765" algn="l"/>
              </a:tabLst>
            </a:pPr>
            <a:r>
              <a:rPr lang="en-US" sz="2750" b="1" dirty="0">
                <a:latin typeface="Times New Roman"/>
                <a:cs typeface="Times New Roman"/>
              </a:rPr>
              <a:t>the action of alcohol dehydrogenase </a:t>
            </a:r>
            <a:r>
              <a:rPr lang="en-US" sz="2750" dirty="0">
                <a:latin typeface="Times New Roman"/>
                <a:cs typeface="Times New Roman"/>
              </a:rPr>
              <a:t>creates extremely </a:t>
            </a:r>
            <a:r>
              <a:rPr lang="en-US" sz="275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toxic metabolites of methyl alcohol </a:t>
            </a:r>
            <a:r>
              <a:rPr lang="en-US" sz="2750" dirty="0">
                <a:latin typeface="Times New Roman"/>
                <a:cs typeface="Times New Roman"/>
              </a:rPr>
              <a:t>(formaldehyde and formic acid)</a:t>
            </a:r>
            <a:endParaRPr lang="sr-Latn-RS" sz="2750" dirty="0">
              <a:latin typeface="Times New Roman"/>
              <a:cs typeface="Times New Roman"/>
            </a:endParaRPr>
          </a:p>
          <a:p>
            <a:pPr marL="278130" marR="5080" indent="-266065">
              <a:lnSpc>
                <a:spcPct val="91900"/>
              </a:lnSpc>
              <a:spcBef>
                <a:spcPts val="380"/>
              </a:spcBef>
              <a:buSzPct val="81818"/>
              <a:buFont typeface="Segoe UI Symbol"/>
              <a:buChar char="⚫"/>
              <a:tabLst>
                <a:tab pos="278765" algn="l"/>
              </a:tabLst>
            </a:pPr>
            <a:r>
              <a:rPr lang="en-US" sz="2750" spc="-20" dirty="0">
                <a:latin typeface="Times New Roman"/>
                <a:cs typeface="Times New Roman"/>
              </a:rPr>
              <a:t>Therapy: ingestion of 40% </a:t>
            </a:r>
            <a:r>
              <a:rPr lang="en-US" sz="2750" b="1" spc="-20" dirty="0">
                <a:latin typeface="Times New Roman"/>
                <a:cs typeface="Times New Roman"/>
              </a:rPr>
              <a:t>ethyl alcohol </a:t>
            </a:r>
            <a:r>
              <a:rPr lang="en-US" sz="2750" spc="-20" dirty="0">
                <a:latin typeface="Times New Roman"/>
                <a:cs typeface="Times New Roman"/>
              </a:rPr>
              <a:t>is recommended</a:t>
            </a:r>
            <a:endParaRPr sz="275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23987" y="545258"/>
            <a:ext cx="6296025" cy="1005403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2006600" marR="5080" indent="-1994535">
              <a:lnSpc>
                <a:spcPts val="3790"/>
              </a:lnSpc>
              <a:spcBef>
                <a:spcPts val="240"/>
              </a:spcBef>
            </a:pPr>
            <a:r>
              <a:rPr lang="en-US" sz="3200" spc="-5"/>
              <a:t>Intoxication by organophosphate compounds</a:t>
            </a:r>
            <a:endParaRPr sz="3200" dirty="0"/>
          </a:p>
        </p:txBody>
      </p:sp>
      <p:sp>
        <p:nvSpPr>
          <p:cNvPr id="6" name="object 6"/>
          <p:cNvSpPr txBox="1"/>
          <p:nvPr/>
        </p:nvSpPr>
        <p:spPr>
          <a:xfrm>
            <a:off x="398779" y="1555445"/>
            <a:ext cx="8169909" cy="44242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0670" indent="-268605">
              <a:lnSpc>
                <a:spcPts val="2640"/>
              </a:lnSpc>
              <a:spcBef>
                <a:spcPts val="100"/>
              </a:spcBef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dirty="0">
                <a:latin typeface="Times New Roman"/>
                <a:cs typeface="Times New Roman"/>
              </a:rPr>
              <a:t>in the composition of a large number of battle poisons, pesticides (parathion)</a:t>
            </a:r>
          </a:p>
          <a:p>
            <a:pPr marL="280670" indent="-268605">
              <a:lnSpc>
                <a:spcPts val="2640"/>
              </a:lnSpc>
              <a:spcBef>
                <a:spcPts val="100"/>
              </a:spcBef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dirty="0">
                <a:latin typeface="Times New Roman"/>
                <a:cs typeface="Times New Roman"/>
              </a:rPr>
              <a:t>they enter through the skin, mucous membrane, digestive and respiratory tract</a:t>
            </a:r>
          </a:p>
          <a:p>
            <a:pPr marL="280670" indent="-268605">
              <a:lnSpc>
                <a:spcPts val="2640"/>
              </a:lnSpc>
              <a:spcBef>
                <a:spcPts val="100"/>
              </a:spcBef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b="1" dirty="0">
                <a:latin typeface="Times New Roman"/>
                <a:cs typeface="Times New Roman"/>
              </a:rPr>
              <a:t>symptoms: 30 minutes to 2 hours after exposure</a:t>
            </a:r>
          </a:p>
          <a:p>
            <a:pPr marL="280670" indent="-268605">
              <a:lnSpc>
                <a:spcPts val="2640"/>
              </a:lnSpc>
              <a:spcBef>
                <a:spcPts val="100"/>
              </a:spcBef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b="1" dirty="0">
                <a:latin typeface="Times New Roman"/>
                <a:cs typeface="Times New Roman"/>
              </a:rPr>
              <a:t>Mechanism of action: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inhibition of cholinesterase enzyme - acetylcholine intoxication</a:t>
            </a:r>
            <a:endParaRPr lang="sr-Latn-RS" sz="2400" dirty="0">
              <a:solidFill>
                <a:schemeClr val="accent6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80670" indent="-268605">
              <a:lnSpc>
                <a:spcPts val="2640"/>
              </a:lnSpc>
              <a:spcBef>
                <a:spcPts val="100"/>
              </a:spcBef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b="1" spc="-25" dirty="0">
                <a:latin typeface="Times New Roman"/>
                <a:cs typeface="Times New Roman"/>
              </a:rPr>
              <a:t>Effects:</a:t>
            </a:r>
          </a:p>
          <a:p>
            <a:pPr marL="280670" indent="-268605">
              <a:lnSpc>
                <a:spcPts val="2640"/>
              </a:lnSpc>
              <a:spcBef>
                <a:spcPts val="100"/>
              </a:spcBef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b="1" spc="-25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Peripheral: </a:t>
            </a:r>
            <a:r>
              <a:rPr lang="en-US" sz="2400" spc="-25" dirty="0">
                <a:latin typeface="Times New Roman"/>
                <a:cs typeface="Times New Roman"/>
              </a:rPr>
              <a:t>endings of all preganglionic and postganglionic cholinergic fibers, somatic motor fibers in the neuromuscular junction, fibers that innervate the sweat and lacrimal glands and the medulla of the adrenal gland.</a:t>
            </a:r>
          </a:p>
          <a:p>
            <a:pPr marL="280670" indent="-268605">
              <a:lnSpc>
                <a:spcPts val="2640"/>
              </a:lnSpc>
              <a:spcBef>
                <a:spcPts val="100"/>
              </a:spcBef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b="1" spc="-25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Central: </a:t>
            </a:r>
            <a:r>
              <a:rPr lang="en-US" sz="2400" spc="-25" dirty="0">
                <a:latin typeface="Times New Roman"/>
                <a:cs typeface="Times New Roman"/>
              </a:rPr>
              <a:t>synapses in the central nervous system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7684" y="662127"/>
            <a:ext cx="3864610" cy="5124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3200" spc="-10" dirty="0">
                <a:solidFill>
                  <a:srgbClr val="B8531D"/>
                </a:solidFill>
              </a:rPr>
              <a:t>muscarinic effects</a:t>
            </a:r>
            <a:endParaRPr sz="3200" dirty="0"/>
          </a:p>
        </p:txBody>
      </p:sp>
      <p:sp>
        <p:nvSpPr>
          <p:cNvPr id="3" name="object 3"/>
          <p:cNvSpPr txBox="1"/>
          <p:nvPr/>
        </p:nvSpPr>
        <p:spPr>
          <a:xfrm>
            <a:off x="627684" y="1511249"/>
            <a:ext cx="7828915" cy="34265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0670" indent="-268605">
              <a:lnSpc>
                <a:spcPct val="100000"/>
              </a:lnSpc>
              <a:spcBef>
                <a:spcPts val="100"/>
              </a:spcBef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spc="-35" dirty="0">
                <a:latin typeface="Times New Roman"/>
                <a:cs typeface="Times New Roman"/>
              </a:rPr>
              <a:t>increased secretion of tears, saliva and sweat (stimulation</a:t>
            </a:r>
          </a:p>
          <a:p>
            <a:pPr marL="280670" indent="-268605">
              <a:lnSpc>
                <a:spcPct val="100000"/>
              </a:lnSpc>
              <a:spcBef>
                <a:spcPts val="100"/>
              </a:spcBef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spc="-35" dirty="0">
                <a:latin typeface="Times New Roman"/>
                <a:cs typeface="Times New Roman"/>
              </a:rPr>
              <a:t>gland)</a:t>
            </a:r>
          </a:p>
          <a:p>
            <a:pPr marL="280670" indent="-268605">
              <a:lnSpc>
                <a:spcPct val="100000"/>
              </a:lnSpc>
              <a:spcBef>
                <a:spcPts val="100"/>
              </a:spcBef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spc="-35" dirty="0">
                <a:latin typeface="Times New Roman"/>
                <a:cs typeface="Times New Roman"/>
              </a:rPr>
              <a:t>increased secretion of bronchial glands</a:t>
            </a:r>
          </a:p>
          <a:p>
            <a:pPr marL="280670" indent="-268605">
              <a:lnSpc>
                <a:spcPct val="100000"/>
              </a:lnSpc>
              <a:spcBef>
                <a:spcPts val="100"/>
              </a:spcBef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spc="-35" dirty="0">
                <a:latin typeface="Times New Roman"/>
                <a:cs typeface="Times New Roman"/>
              </a:rPr>
              <a:t>vision disorders (pupillary constriction and accommodation disorder</a:t>
            </a:r>
          </a:p>
          <a:p>
            <a:pPr marL="280670" indent="-268605">
              <a:lnSpc>
                <a:spcPct val="100000"/>
              </a:lnSpc>
              <a:spcBef>
                <a:spcPts val="100"/>
              </a:spcBef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spc="-35" dirty="0">
                <a:latin typeface="Times New Roman"/>
                <a:cs typeface="Times New Roman"/>
              </a:rPr>
              <a:t>nearby),</a:t>
            </a:r>
          </a:p>
          <a:p>
            <a:pPr marL="280670" indent="-268605">
              <a:lnSpc>
                <a:spcPct val="100000"/>
              </a:lnSpc>
              <a:spcBef>
                <a:spcPts val="100"/>
              </a:spcBef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spc="-35" dirty="0">
                <a:latin typeface="Times New Roman"/>
                <a:cs typeface="Times New Roman"/>
              </a:rPr>
              <a:t>slow heart rate,</a:t>
            </a:r>
          </a:p>
          <a:p>
            <a:pPr marL="280670" indent="-268605">
              <a:lnSpc>
                <a:spcPct val="100000"/>
              </a:lnSpc>
              <a:spcBef>
                <a:spcPts val="100"/>
              </a:spcBef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spc="-35" dirty="0">
                <a:latin typeface="Times New Roman"/>
                <a:cs typeface="Times New Roman"/>
              </a:rPr>
              <a:t>increased secretion and peristalsis,</a:t>
            </a:r>
          </a:p>
          <a:p>
            <a:pPr marL="280670" indent="-268605">
              <a:lnSpc>
                <a:spcPct val="100000"/>
              </a:lnSpc>
              <a:spcBef>
                <a:spcPts val="100"/>
              </a:spcBef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spc="-35" dirty="0">
                <a:latin typeface="Times New Roman"/>
                <a:cs typeface="Times New Roman"/>
              </a:rPr>
              <a:t>frequent and uncontrolled urination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7576" y="432816"/>
            <a:ext cx="8308848" cy="5486400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627684" y="585597"/>
            <a:ext cx="7448550" cy="548740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80670" indent="-268605">
              <a:lnSpc>
                <a:spcPct val="100000"/>
              </a:lnSpc>
              <a:spcBef>
                <a:spcPts val="90"/>
              </a:spcBef>
              <a:buSzPct val="79687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3200" b="1" spc="-10" dirty="0">
                <a:solidFill>
                  <a:srgbClr val="B8531D"/>
                </a:solidFill>
                <a:latin typeface="Times New Roman"/>
                <a:cs typeface="Times New Roman"/>
              </a:rPr>
              <a:t>nicotine effects</a:t>
            </a:r>
            <a:endParaRPr lang="sr-Latn-RS" sz="3200" b="1" spc="-10" dirty="0">
              <a:solidFill>
                <a:srgbClr val="B8531D"/>
              </a:solidFill>
              <a:latin typeface="Times New Roman"/>
              <a:cs typeface="Times New Roman"/>
            </a:endParaRPr>
          </a:p>
          <a:p>
            <a:pPr marL="280670" indent="-268605">
              <a:lnSpc>
                <a:spcPct val="100000"/>
              </a:lnSpc>
              <a:spcBef>
                <a:spcPts val="90"/>
              </a:spcBef>
              <a:buSzPct val="79687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spc="-5" dirty="0">
                <a:latin typeface="Times New Roman"/>
                <a:cs typeface="Times New Roman"/>
              </a:rPr>
              <a:t>difficult concentration,</a:t>
            </a:r>
          </a:p>
          <a:p>
            <a:pPr marL="280670" indent="-268605">
              <a:lnSpc>
                <a:spcPct val="100000"/>
              </a:lnSpc>
              <a:spcBef>
                <a:spcPts val="90"/>
              </a:spcBef>
              <a:buSzPct val="79687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spc="-5" dirty="0">
                <a:latin typeface="Times New Roman"/>
                <a:cs typeface="Times New Roman"/>
              </a:rPr>
              <a:t>disorder of consciousness,</a:t>
            </a:r>
          </a:p>
          <a:p>
            <a:pPr marL="280670" indent="-268605">
              <a:lnSpc>
                <a:spcPct val="100000"/>
              </a:lnSpc>
              <a:spcBef>
                <a:spcPts val="90"/>
              </a:spcBef>
              <a:buSzPct val="79687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spc="-5" dirty="0">
                <a:latin typeface="Times New Roman"/>
                <a:cs typeface="Times New Roman"/>
              </a:rPr>
              <a:t>depression of the respiratory center,</a:t>
            </a:r>
          </a:p>
          <a:p>
            <a:pPr marL="280670" indent="-268605">
              <a:lnSpc>
                <a:spcPct val="100000"/>
              </a:lnSpc>
              <a:spcBef>
                <a:spcPts val="90"/>
              </a:spcBef>
              <a:buSzPct val="79687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spc="-5" dirty="0">
                <a:latin typeface="Times New Roman"/>
                <a:cs typeface="Times New Roman"/>
              </a:rPr>
              <a:t>tachycardia,</a:t>
            </a:r>
          </a:p>
          <a:p>
            <a:pPr marL="280670" indent="-268605">
              <a:lnSpc>
                <a:spcPct val="100000"/>
              </a:lnSpc>
              <a:spcBef>
                <a:spcPts val="90"/>
              </a:spcBef>
              <a:buSzPct val="79687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spc="-5" dirty="0">
                <a:latin typeface="Times New Roman"/>
                <a:cs typeface="Times New Roman"/>
              </a:rPr>
              <a:t>vasoconstriction in the blood vessels of the skin and abdomen and</a:t>
            </a:r>
          </a:p>
          <a:p>
            <a:pPr marL="280670" indent="-268605">
              <a:lnSpc>
                <a:spcPct val="100000"/>
              </a:lnSpc>
              <a:spcBef>
                <a:spcPts val="90"/>
              </a:spcBef>
              <a:buSzPct val="79687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spc="-5" dirty="0">
                <a:latin typeface="Times New Roman"/>
                <a:cs typeface="Times New Roman"/>
              </a:rPr>
              <a:t>increase in blood pressure,</a:t>
            </a:r>
            <a:endParaRPr lang="sr-Latn-RS" sz="2400" spc="-5" dirty="0">
              <a:latin typeface="Times New Roman"/>
              <a:cs typeface="Times New Roman"/>
            </a:endParaRPr>
          </a:p>
          <a:p>
            <a:pPr marL="280670" indent="-268605">
              <a:lnSpc>
                <a:spcPct val="100000"/>
              </a:lnSpc>
              <a:spcBef>
                <a:spcPts val="90"/>
              </a:spcBef>
              <a:buSzPct val="79687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b="1" dirty="0">
                <a:solidFill>
                  <a:srgbClr val="B8531D"/>
                </a:solidFill>
                <a:latin typeface="Times New Roman"/>
                <a:cs typeface="Times New Roman"/>
              </a:rPr>
              <a:t>neuromuscular junctions</a:t>
            </a:r>
            <a:r>
              <a:rPr lang="sr-Latn-RS" sz="2750" b="1" dirty="0">
                <a:solidFill>
                  <a:srgbClr val="B8531D"/>
                </a:solidFill>
                <a:latin typeface="Times New Roman"/>
                <a:cs typeface="Times New Roman"/>
              </a:rPr>
              <a:t> </a:t>
            </a:r>
            <a:r>
              <a:rPr lang="en-US" sz="2750" b="1" dirty="0">
                <a:solidFill>
                  <a:srgbClr val="B8531D"/>
                </a:solidFill>
                <a:latin typeface="Times New Roman"/>
                <a:cs typeface="Times New Roman"/>
              </a:rPr>
              <a:t>disorders</a:t>
            </a:r>
            <a:endParaRPr lang="sr-Latn-RS" sz="2750" b="1" dirty="0">
              <a:solidFill>
                <a:srgbClr val="B8531D"/>
              </a:solidFill>
              <a:latin typeface="Times New Roman"/>
              <a:cs typeface="Times New Roman"/>
            </a:endParaRPr>
          </a:p>
          <a:p>
            <a:pPr marL="280670" indent="-268605">
              <a:lnSpc>
                <a:spcPct val="100000"/>
              </a:lnSpc>
              <a:spcBef>
                <a:spcPts val="90"/>
              </a:spcBef>
              <a:buSzPct val="79687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spc="-25" dirty="0">
                <a:latin typeface="Times New Roman"/>
                <a:cs typeface="Times New Roman"/>
              </a:rPr>
              <a:t>easily tiring,</a:t>
            </a:r>
          </a:p>
          <a:p>
            <a:pPr marL="280670" indent="-268605">
              <a:lnSpc>
                <a:spcPct val="100000"/>
              </a:lnSpc>
              <a:spcBef>
                <a:spcPts val="90"/>
              </a:spcBef>
              <a:buSzPct val="79687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spc="-25" dirty="0">
                <a:latin typeface="Times New Roman"/>
                <a:cs typeface="Times New Roman"/>
              </a:rPr>
              <a:t>fasciculations and </a:t>
            </a:r>
            <a:r>
              <a:rPr lang="en-US" sz="2400" spc="-25" dirty="0" err="1">
                <a:latin typeface="Times New Roman"/>
                <a:cs typeface="Times New Roman"/>
              </a:rPr>
              <a:t>clonic</a:t>
            </a:r>
            <a:r>
              <a:rPr lang="en-US" sz="2400" spc="-25" dirty="0">
                <a:latin typeface="Times New Roman"/>
                <a:cs typeface="Times New Roman"/>
              </a:rPr>
              <a:t> convulsions,</a:t>
            </a:r>
          </a:p>
          <a:p>
            <a:pPr marL="280670" indent="-268605">
              <a:lnSpc>
                <a:spcPct val="100000"/>
              </a:lnSpc>
              <a:spcBef>
                <a:spcPts val="90"/>
              </a:spcBef>
              <a:buSzPct val="79687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spc="-25" dirty="0">
                <a:latin typeface="Times New Roman"/>
                <a:cs typeface="Times New Roman"/>
              </a:rPr>
              <a:t>respiratory muscle weakness</a:t>
            </a:r>
          </a:p>
          <a:p>
            <a:pPr marL="280670" indent="-268605">
              <a:lnSpc>
                <a:spcPct val="100000"/>
              </a:lnSpc>
              <a:spcBef>
                <a:spcPts val="90"/>
              </a:spcBef>
              <a:buSzPct val="79687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spc="-25" dirty="0">
                <a:latin typeface="Times New Roman"/>
                <a:cs typeface="Times New Roman"/>
              </a:rPr>
              <a:t>dyspnea,</a:t>
            </a:r>
          </a:p>
          <a:p>
            <a:pPr marL="280670" indent="-268605">
              <a:lnSpc>
                <a:spcPct val="100000"/>
              </a:lnSpc>
              <a:spcBef>
                <a:spcPts val="90"/>
              </a:spcBef>
              <a:buSzPct val="79687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spc="-25" dirty="0">
                <a:latin typeface="Times New Roman"/>
                <a:cs typeface="Times New Roman"/>
              </a:rPr>
              <a:t>cyanosis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530653" y="764785"/>
            <a:ext cx="584009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spc="-25"/>
              <a:t>Carbon monoxide poisoning</a:t>
            </a:r>
            <a:endParaRPr sz="3600" dirty="0"/>
          </a:p>
        </p:txBody>
      </p:sp>
      <p:sp>
        <p:nvSpPr>
          <p:cNvPr id="8" name="object 8"/>
          <p:cNvSpPr txBox="1"/>
          <p:nvPr/>
        </p:nvSpPr>
        <p:spPr>
          <a:xfrm>
            <a:off x="627684" y="1815795"/>
            <a:ext cx="7646034" cy="37027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0670" indent="-268605">
              <a:lnSpc>
                <a:spcPct val="100000"/>
              </a:lnSpc>
              <a:spcBef>
                <a:spcPts val="100"/>
              </a:spcBef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sr-Latn-RS" sz="2400" spc="-10" dirty="0">
                <a:latin typeface="Times New Roman"/>
                <a:cs typeface="Times New Roman"/>
              </a:rPr>
              <a:t>C</a:t>
            </a:r>
            <a:r>
              <a:rPr lang="en-US" sz="2400" spc="-10" dirty="0">
                <a:latin typeface="Times New Roman"/>
                <a:cs typeface="Times New Roman"/>
              </a:rPr>
              <a:t>O is an odorless and colorless gas</a:t>
            </a:r>
            <a:endParaRPr lang="sr-Latn-RS" sz="2400" spc="-10" dirty="0">
              <a:latin typeface="Times New Roman"/>
              <a:cs typeface="Times New Roman"/>
            </a:endParaRPr>
          </a:p>
          <a:p>
            <a:pPr marL="280670" indent="-268605">
              <a:lnSpc>
                <a:spcPct val="100000"/>
              </a:lnSpc>
              <a:spcBef>
                <a:spcPts val="100"/>
              </a:spcBef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endParaRPr sz="2450" dirty="0">
              <a:latin typeface="Times New Roman"/>
              <a:cs typeface="Times New Roman"/>
            </a:endParaRPr>
          </a:p>
          <a:p>
            <a:pPr marL="280670" indent="-268605">
              <a:lnSpc>
                <a:spcPct val="100000"/>
              </a:lnSpc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b="1" spc="-45" dirty="0">
                <a:latin typeface="Times New Roman"/>
                <a:cs typeface="Times New Roman"/>
              </a:rPr>
              <a:t>People who are exposed to </a:t>
            </a:r>
            <a:r>
              <a:rPr lang="sr-Latn-RS" sz="2400" b="1" spc="-45" dirty="0">
                <a:latin typeface="Times New Roman"/>
                <a:cs typeface="Times New Roman"/>
              </a:rPr>
              <a:t>C</a:t>
            </a:r>
            <a:r>
              <a:rPr lang="en-US" sz="2400" b="1" spc="-45" dirty="0">
                <a:latin typeface="Times New Roman"/>
                <a:cs typeface="Times New Roman"/>
              </a:rPr>
              <a:t>O poisoning are:</a:t>
            </a:r>
            <a:endParaRPr lang="sr-Latn-RS" sz="2400" b="1" spc="-45" dirty="0">
              <a:latin typeface="Times New Roman"/>
              <a:cs typeface="Times New Roman"/>
            </a:endParaRPr>
          </a:p>
          <a:p>
            <a:pPr marL="354965" indent="-342900">
              <a:lnSpc>
                <a:spcPct val="100000"/>
              </a:lnSpc>
              <a:buSzPct val="81250"/>
              <a:buFont typeface="Times New Roman" panose="02020603050405020304" pitchFamily="18" charset="0"/>
              <a:buChar char="₋"/>
              <a:tabLst>
                <a:tab pos="280670" algn="l"/>
                <a:tab pos="281305" algn="l"/>
              </a:tabLst>
            </a:pPr>
            <a:r>
              <a:rPr lang="en-US" sz="2400" spc="-45" dirty="0">
                <a:latin typeface="Times New Roman"/>
                <a:cs typeface="Times New Roman"/>
              </a:rPr>
              <a:t>they breathe contaminated air from machines that work on gasoline or from faulty furnaces;</a:t>
            </a:r>
            <a:endParaRPr lang="sr-Latn-RS" sz="2400" spc="-45" dirty="0">
              <a:latin typeface="Times New Roman"/>
              <a:cs typeface="Times New Roman"/>
            </a:endParaRPr>
          </a:p>
          <a:p>
            <a:pPr marL="354965" indent="-342900">
              <a:lnSpc>
                <a:spcPct val="100000"/>
              </a:lnSpc>
              <a:buSzPct val="81250"/>
              <a:buFont typeface="Times New Roman" panose="02020603050405020304" pitchFamily="18" charset="0"/>
              <a:buChar char="₋"/>
              <a:tabLst>
                <a:tab pos="280670" algn="l"/>
                <a:tab pos="281305" algn="l"/>
              </a:tabLst>
            </a:pPr>
            <a:r>
              <a:rPr lang="en-US" sz="2400" dirty="0">
                <a:latin typeface="Times New Roman"/>
                <a:cs typeface="Times New Roman"/>
              </a:rPr>
              <a:t>they work in coal mines, like firemen and </a:t>
            </a:r>
            <a:r>
              <a:rPr lang="en-US" sz="2400" dirty="0" err="1">
                <a:latin typeface="Times New Roman"/>
                <a:cs typeface="Times New Roman"/>
              </a:rPr>
              <a:t>welders</a:t>
            </a:r>
            <a:r>
              <a:rPr sz="2400" dirty="0" err="1">
                <a:latin typeface="Times New Roman"/>
                <a:cs typeface="Times New Roman"/>
              </a:rPr>
              <a:t>и</a:t>
            </a:r>
            <a:endParaRPr lang="sr-Latn-RS" sz="2400" dirty="0">
              <a:latin typeface="Times New Roman"/>
              <a:cs typeface="Times New Roman"/>
            </a:endParaRPr>
          </a:p>
          <a:p>
            <a:pPr marL="354965" indent="-342900">
              <a:lnSpc>
                <a:spcPct val="100000"/>
              </a:lnSpc>
              <a:buSzPct val="81250"/>
              <a:buFont typeface="Times New Roman" panose="02020603050405020304" pitchFamily="18" charset="0"/>
              <a:buChar char="₋"/>
              <a:tabLst>
                <a:tab pos="280670" algn="l"/>
                <a:tab pos="281305" algn="l"/>
              </a:tabLst>
            </a:pPr>
            <a:r>
              <a:rPr lang="en-US" sz="2400" spc="-35" dirty="0">
                <a:latin typeface="Times New Roman"/>
                <a:cs typeface="Times New Roman"/>
              </a:rPr>
              <a:t>They smoke cigarettes, cigars or a pipe</a:t>
            </a:r>
            <a:endParaRPr lang="sr-Latn-RS" sz="2400" spc="-35" dirty="0">
              <a:latin typeface="Times New Roman"/>
              <a:cs typeface="Times New Roman"/>
            </a:endParaRPr>
          </a:p>
          <a:p>
            <a:pPr marL="354965" indent="-342900">
              <a:lnSpc>
                <a:spcPct val="100000"/>
              </a:lnSpc>
              <a:buSzPct val="81250"/>
              <a:buFont typeface="Arial" panose="020B0604020202020204" pitchFamily="34" charset="0"/>
              <a:buChar char="•"/>
              <a:tabLst>
                <a:tab pos="280670" algn="l"/>
                <a:tab pos="281305" algn="l"/>
              </a:tabLst>
            </a:pPr>
            <a:r>
              <a:rPr lang="en-US" sz="2400" b="1" dirty="0">
                <a:latin typeface="Times New Roman"/>
                <a:cs typeface="Times New Roman"/>
              </a:rPr>
              <a:t>The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fetus </a:t>
            </a:r>
            <a:r>
              <a:rPr lang="en-US" sz="2400" b="1" dirty="0">
                <a:latin typeface="Times New Roman"/>
                <a:cs typeface="Times New Roman"/>
              </a:rPr>
              <a:t>is especially sensitive to the effects of </a:t>
            </a:r>
            <a:r>
              <a:rPr lang="sr-Latn-RS" sz="2400" b="1" dirty="0">
                <a:latin typeface="Times New Roman"/>
                <a:cs typeface="Times New Roman"/>
              </a:rPr>
              <a:t>C</a:t>
            </a:r>
            <a:r>
              <a:rPr lang="en-US" sz="2400" b="1" dirty="0">
                <a:latin typeface="Times New Roman"/>
                <a:cs typeface="Times New Roman"/>
              </a:rPr>
              <a:t>O</a:t>
            </a:r>
            <a:endParaRPr lang="sr-Latn-RS" sz="2400" b="1" dirty="0">
              <a:latin typeface="Times New Roman"/>
              <a:cs typeface="Times New Roman"/>
            </a:endParaRPr>
          </a:p>
          <a:p>
            <a:pPr marL="353695" lvl="1">
              <a:lnSpc>
                <a:spcPct val="100000"/>
              </a:lnSpc>
              <a:spcBef>
                <a:spcPts val="25"/>
              </a:spcBef>
              <a:tabLst>
                <a:tab pos="568325" algn="l"/>
              </a:tabLst>
            </a:pPr>
            <a:r>
              <a:rPr lang="en-US" sz="2400" spc="-30" dirty="0">
                <a:latin typeface="Times New Roman"/>
                <a:cs typeface="Times New Roman"/>
              </a:rPr>
              <a:t>the concentration of carboxyhemoglobin is 10 to 15% higher than in the mother's blood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651952" y="838200"/>
            <a:ext cx="584009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spc="-25"/>
              <a:t>Carbon monoxide poisoning</a:t>
            </a:r>
            <a:endParaRPr sz="3600" dirty="0"/>
          </a:p>
        </p:txBody>
      </p:sp>
      <p:sp>
        <p:nvSpPr>
          <p:cNvPr id="8" name="object 8"/>
          <p:cNvSpPr txBox="1"/>
          <p:nvPr/>
        </p:nvSpPr>
        <p:spPr>
          <a:xfrm>
            <a:off x="677570" y="1707895"/>
            <a:ext cx="7829550" cy="2939972"/>
          </a:xfrm>
          <a:prstGeom prst="rect">
            <a:avLst/>
          </a:prstGeom>
        </p:spPr>
        <p:txBody>
          <a:bodyPr vert="horz" wrap="square" lIns="0" tIns="5715" rIns="0" bIns="0" rtlCol="0">
            <a:spAutoFit/>
          </a:bodyPr>
          <a:lstStyle/>
          <a:p>
            <a:pPr marL="306070" marR="38735" indent="-268605">
              <a:lnSpc>
                <a:spcPct val="101499"/>
              </a:lnSpc>
              <a:spcBef>
                <a:spcPts val="45"/>
              </a:spcBef>
              <a:buSzPct val="78846"/>
              <a:buFont typeface="Arial MT"/>
              <a:buChar char="•"/>
              <a:tabLst>
                <a:tab pos="306070" algn="l"/>
                <a:tab pos="306705" algn="l"/>
              </a:tabLst>
            </a:pPr>
            <a:r>
              <a:rPr lang="en-US" sz="2600" spc="-65" dirty="0">
                <a:latin typeface="Times New Roman"/>
                <a:cs typeface="Times New Roman"/>
              </a:rPr>
              <a:t>Although </a:t>
            </a:r>
            <a:r>
              <a:rPr lang="sr-Latn-RS" sz="2600" spc="-65" dirty="0">
                <a:latin typeface="Times New Roman"/>
                <a:cs typeface="Times New Roman"/>
              </a:rPr>
              <a:t>C</a:t>
            </a:r>
            <a:r>
              <a:rPr lang="en-US" sz="2600" spc="-65" dirty="0">
                <a:latin typeface="Times New Roman"/>
                <a:cs typeface="Times New Roman"/>
              </a:rPr>
              <a:t>O is a chemical substance, as a final damage it causes breathing disorder, or. a </a:t>
            </a:r>
            <a:r>
              <a:rPr lang="en-US" sz="2600" spc="-65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lack</a:t>
            </a:r>
            <a:r>
              <a:rPr lang="sr-Latn-RS" sz="2600" spc="-65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 o</a:t>
            </a:r>
            <a:r>
              <a:rPr lang="en-US" sz="2600" spc="-65" dirty="0" err="1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xygen</a:t>
            </a:r>
            <a:endParaRPr lang="sr-Latn-RS" sz="2600" spc="-65" dirty="0">
              <a:solidFill>
                <a:schemeClr val="accent6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306070" marR="38735" indent="-268605">
              <a:lnSpc>
                <a:spcPct val="101499"/>
              </a:lnSpc>
              <a:spcBef>
                <a:spcPts val="45"/>
              </a:spcBef>
              <a:buSzPct val="78846"/>
              <a:buFont typeface="Arial MT"/>
              <a:buChar char="•"/>
              <a:tabLst>
                <a:tab pos="306070" algn="l"/>
                <a:tab pos="306705" algn="l"/>
              </a:tabLst>
            </a:pPr>
            <a:r>
              <a:rPr lang="en-US" sz="2600" spc="-10" dirty="0">
                <a:latin typeface="Times New Roman"/>
                <a:cs typeface="Times New Roman"/>
              </a:rPr>
              <a:t>Normally, O2 is transported to tissues bound to the hemoglobin (Hgb) of erythrocytes</a:t>
            </a:r>
            <a:endParaRPr lang="sr-Latn-RS" sz="2600" spc="-10" dirty="0">
              <a:latin typeface="Times New Roman"/>
              <a:cs typeface="Times New Roman"/>
            </a:endParaRPr>
          </a:p>
          <a:p>
            <a:pPr marL="306070" marR="38735" indent="-268605">
              <a:lnSpc>
                <a:spcPct val="101499"/>
              </a:lnSpc>
              <a:spcBef>
                <a:spcPts val="45"/>
              </a:spcBef>
              <a:buSzPct val="78846"/>
              <a:buFont typeface="Arial MT"/>
              <a:buChar char="•"/>
              <a:tabLst>
                <a:tab pos="306070" algn="l"/>
                <a:tab pos="306705" algn="l"/>
              </a:tabLst>
            </a:pPr>
            <a:r>
              <a:rPr lang="en-US" sz="2150" b="1" spc="5" dirty="0">
                <a:solidFill>
                  <a:srgbClr val="B8531D"/>
                </a:solidFill>
                <a:latin typeface="Times New Roman"/>
                <a:cs typeface="Times New Roman"/>
              </a:rPr>
              <a:t>the affinity of </a:t>
            </a:r>
            <a:r>
              <a:rPr lang="sr-Latn-RS" sz="2150" b="1" spc="5" dirty="0">
                <a:solidFill>
                  <a:srgbClr val="B8531D"/>
                </a:solidFill>
                <a:latin typeface="Times New Roman"/>
                <a:cs typeface="Times New Roman"/>
              </a:rPr>
              <a:t>C</a:t>
            </a:r>
            <a:r>
              <a:rPr lang="en-US" sz="2150" b="1" spc="5" dirty="0">
                <a:solidFill>
                  <a:srgbClr val="B8531D"/>
                </a:solidFill>
                <a:latin typeface="Times New Roman"/>
                <a:cs typeface="Times New Roman"/>
              </a:rPr>
              <a:t>O to Hgb is 200 (up to 300) times higher </a:t>
            </a:r>
            <a:r>
              <a:rPr sz="2150" b="1" spc="20" dirty="0">
                <a:solidFill>
                  <a:srgbClr val="B8531D"/>
                </a:solidFill>
                <a:latin typeface="Times New Roman"/>
                <a:cs typeface="Times New Roman"/>
              </a:rPr>
              <a:t>	</a:t>
            </a:r>
            <a:r>
              <a:rPr lang="en-US" sz="2150" spc="5" dirty="0">
                <a:latin typeface="Times New Roman"/>
                <a:cs typeface="Times New Roman"/>
              </a:rPr>
              <a:t>relative to O2, it rapidly binds Hgb, preventing O2 from binding</a:t>
            </a:r>
          </a:p>
          <a:p>
            <a:pPr marL="306070" marR="38735" indent="-268605">
              <a:lnSpc>
                <a:spcPct val="101499"/>
              </a:lnSpc>
              <a:spcBef>
                <a:spcPts val="45"/>
              </a:spcBef>
              <a:buSzPct val="78846"/>
              <a:buFont typeface="Arial MT"/>
              <a:buChar char="•"/>
              <a:tabLst>
                <a:tab pos="306070" algn="l"/>
                <a:tab pos="306705" algn="l"/>
              </a:tabLst>
            </a:pPr>
            <a:r>
              <a:rPr lang="en-US" sz="2150" spc="5" dirty="0">
                <a:latin typeface="Times New Roman"/>
                <a:cs typeface="Times New Roman"/>
              </a:rPr>
              <a:t>Minimal amounts of SO can produce significant amounts of </a:t>
            </a:r>
            <a:r>
              <a:rPr lang="en-US" sz="2150" b="1" spc="5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carboxyhemoglobin</a:t>
            </a:r>
            <a:r>
              <a:rPr lang="en-US" sz="2150" spc="5" dirty="0">
                <a:latin typeface="Times New Roman"/>
                <a:cs typeface="Times New Roman"/>
              </a:rPr>
              <a:t> (SO bound to Hgb)</a:t>
            </a:r>
            <a:endParaRPr sz="26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651952" y="762000"/>
            <a:ext cx="58400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spc="-25"/>
              <a:t>Carbon monoxide poisoning</a:t>
            </a:r>
            <a:endParaRPr sz="3600" dirty="0"/>
          </a:p>
        </p:txBody>
      </p:sp>
      <p:sp>
        <p:nvSpPr>
          <p:cNvPr id="8" name="object 8"/>
          <p:cNvSpPr txBox="1"/>
          <p:nvPr/>
        </p:nvSpPr>
        <p:spPr>
          <a:xfrm>
            <a:off x="627684" y="1680127"/>
            <a:ext cx="6718934" cy="3657411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280670" indent="-268605">
              <a:lnSpc>
                <a:spcPct val="100000"/>
              </a:lnSpc>
              <a:spcBef>
                <a:spcPts val="58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spc="5" dirty="0">
                <a:latin typeface="Times New Roman"/>
                <a:cs typeface="Times New Roman"/>
              </a:rPr>
              <a:t>Also related to:</a:t>
            </a:r>
          </a:p>
          <a:p>
            <a:pPr marL="280670" indent="-268605">
              <a:lnSpc>
                <a:spcPct val="100000"/>
              </a:lnSpc>
              <a:spcBef>
                <a:spcPts val="58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spc="5" dirty="0">
                <a:latin typeface="Times New Roman"/>
                <a:cs typeface="Times New Roman"/>
              </a:rPr>
              <a:t>myoglobin</a:t>
            </a:r>
          </a:p>
          <a:p>
            <a:pPr marL="280670" indent="-268605">
              <a:lnSpc>
                <a:spcPct val="100000"/>
              </a:lnSpc>
              <a:spcBef>
                <a:spcPts val="58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b="1" spc="5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mitochondrial cytochrome oxidase</a:t>
            </a:r>
            <a:r>
              <a:rPr lang="en-US" sz="2750" spc="5" dirty="0">
                <a:latin typeface="Times New Roman"/>
                <a:cs typeface="Times New Roman"/>
              </a:rPr>
              <a:t> (</a:t>
            </a:r>
            <a:r>
              <a:rPr lang="en-US" sz="2750" b="1" spc="5" dirty="0">
                <a:latin typeface="Times New Roman"/>
                <a:cs typeface="Times New Roman"/>
              </a:rPr>
              <a:t>thus</a:t>
            </a:r>
          </a:p>
          <a:p>
            <a:pPr marL="280670" indent="-268605">
              <a:lnSpc>
                <a:spcPct val="100000"/>
              </a:lnSpc>
              <a:spcBef>
                <a:spcPts val="58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b="1" spc="5" dirty="0">
                <a:latin typeface="Times New Roman"/>
                <a:cs typeface="Times New Roman"/>
              </a:rPr>
              <a:t>inhibits cellular respiration</a:t>
            </a:r>
            <a:r>
              <a:rPr lang="en-US" sz="2750" spc="5" dirty="0">
                <a:latin typeface="Times New Roman"/>
                <a:cs typeface="Times New Roman"/>
              </a:rPr>
              <a:t>)</a:t>
            </a:r>
            <a:endParaRPr sz="3100" dirty="0">
              <a:latin typeface="Times New Roman"/>
              <a:cs typeface="Times New Roman"/>
            </a:endParaRPr>
          </a:p>
          <a:p>
            <a:pPr marL="280670" indent="-268605">
              <a:lnSpc>
                <a:spcPct val="100000"/>
              </a:lnSpc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spc="-75" dirty="0">
                <a:latin typeface="Times New Roman"/>
                <a:cs typeface="Times New Roman"/>
              </a:rPr>
              <a:t>The result is:</a:t>
            </a:r>
          </a:p>
          <a:p>
            <a:pPr marL="469265" indent="-457200">
              <a:lnSpc>
                <a:spcPct val="100000"/>
              </a:lnSpc>
              <a:buSzPct val="81818"/>
              <a:buFont typeface="Times New Roman" panose="02020603050405020304" pitchFamily="18" charset="0"/>
              <a:buChar char="₋"/>
              <a:tabLst>
                <a:tab pos="280670" algn="l"/>
                <a:tab pos="281305" algn="l"/>
              </a:tabLst>
            </a:pPr>
            <a:r>
              <a:rPr lang="en-US" sz="2750" spc="-75" dirty="0">
                <a:latin typeface="Times New Roman"/>
                <a:cs typeface="Times New Roman"/>
              </a:rPr>
              <a:t>tissue hypoxia</a:t>
            </a:r>
          </a:p>
          <a:p>
            <a:pPr marL="469265" indent="-457200">
              <a:lnSpc>
                <a:spcPct val="100000"/>
              </a:lnSpc>
              <a:buSzPct val="81818"/>
              <a:buFont typeface="Times New Roman" panose="02020603050405020304" pitchFamily="18" charset="0"/>
              <a:buChar char="₋"/>
              <a:tabLst>
                <a:tab pos="280670" algn="l"/>
                <a:tab pos="281305" algn="l"/>
              </a:tabLst>
            </a:pPr>
            <a:r>
              <a:rPr lang="en-US" sz="2750" spc="-75" dirty="0">
                <a:latin typeface="Times New Roman"/>
                <a:cs typeface="Times New Roman"/>
              </a:rPr>
              <a:t>anaerobic metabolism</a:t>
            </a:r>
          </a:p>
          <a:p>
            <a:pPr marL="469265" indent="-457200">
              <a:lnSpc>
                <a:spcPct val="100000"/>
              </a:lnSpc>
              <a:buSzPct val="81818"/>
              <a:buFont typeface="Times New Roman" panose="02020603050405020304" pitchFamily="18" charset="0"/>
              <a:buChar char="₋"/>
              <a:tabLst>
                <a:tab pos="280670" algn="l"/>
                <a:tab pos="281305" algn="l"/>
              </a:tabLst>
            </a:pPr>
            <a:r>
              <a:rPr lang="en-US" sz="2750" spc="-75" dirty="0">
                <a:latin typeface="Times New Roman"/>
                <a:cs typeface="Times New Roman"/>
              </a:rPr>
              <a:t>lactic acidosis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871787" y="685801"/>
            <a:ext cx="340042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spc="-30"/>
              <a:t>Lead poisoning</a:t>
            </a:r>
            <a:endParaRPr sz="3600" dirty="0"/>
          </a:p>
        </p:txBody>
      </p:sp>
      <p:sp>
        <p:nvSpPr>
          <p:cNvPr id="6" name="object 6"/>
          <p:cNvSpPr txBox="1"/>
          <p:nvPr/>
        </p:nvSpPr>
        <p:spPr>
          <a:xfrm>
            <a:off x="673404" y="1614866"/>
            <a:ext cx="6504305" cy="965200"/>
          </a:xfrm>
          <a:prstGeom prst="rect">
            <a:avLst/>
          </a:prstGeom>
        </p:spPr>
        <p:txBody>
          <a:bodyPr vert="horz" wrap="square" lIns="0" tIns="62865" rIns="0" bIns="0" rtlCol="0">
            <a:spAutoFit/>
          </a:bodyPr>
          <a:lstStyle/>
          <a:p>
            <a:pPr marL="280670" indent="-268605">
              <a:lnSpc>
                <a:spcPct val="100000"/>
              </a:lnSpc>
              <a:spcBef>
                <a:spcPts val="49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dirty="0">
                <a:latin typeface="Times New Roman"/>
                <a:cs typeface="Times New Roman"/>
              </a:rPr>
              <a:t>heavy metal present in our environment</a:t>
            </a:r>
          </a:p>
          <a:p>
            <a:pPr marL="280670" indent="-268605">
              <a:lnSpc>
                <a:spcPct val="100000"/>
              </a:lnSpc>
              <a:spcBef>
                <a:spcPts val="49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dirty="0">
                <a:latin typeface="Times New Roman"/>
                <a:cs typeface="Times New Roman"/>
              </a:rPr>
              <a:t>important source: leaded gasoline</a:t>
            </a:r>
            <a:endParaRPr sz="2750" dirty="0">
              <a:latin typeface="Times New Roman"/>
              <a:cs typeface="Times New Roman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4172711" y="2953511"/>
            <a:ext cx="4532630" cy="3237230"/>
            <a:chOff x="4172711" y="2953511"/>
            <a:chExt cx="4532630" cy="3237230"/>
          </a:xfrm>
        </p:grpSpPr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90999" y="2971799"/>
              <a:ext cx="4495800" cy="320040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4181855" y="2962655"/>
              <a:ext cx="4514215" cy="3218815"/>
            </a:xfrm>
            <a:custGeom>
              <a:avLst/>
              <a:gdLst/>
              <a:ahLst/>
              <a:cxnLst/>
              <a:rect l="l" t="t" r="r" b="b"/>
              <a:pathLst>
                <a:path w="4514215" h="3218815">
                  <a:moveTo>
                    <a:pt x="0" y="3218688"/>
                  </a:moveTo>
                  <a:lnTo>
                    <a:pt x="4514088" y="3218688"/>
                  </a:lnTo>
                  <a:lnTo>
                    <a:pt x="4514088" y="0"/>
                  </a:lnTo>
                  <a:lnTo>
                    <a:pt x="0" y="0"/>
                  </a:lnTo>
                  <a:lnTo>
                    <a:pt x="0" y="3218688"/>
                  </a:lnTo>
                  <a:close/>
                </a:path>
              </a:pathLst>
            </a:custGeom>
            <a:ln w="18288">
              <a:solidFill>
                <a:srgbClr val="00006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743200" y="685800"/>
            <a:ext cx="34016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spc="-30"/>
              <a:t>Lead poisoning</a:t>
            </a:r>
            <a:endParaRPr sz="3600" dirty="0"/>
          </a:p>
        </p:txBody>
      </p:sp>
      <p:sp>
        <p:nvSpPr>
          <p:cNvPr id="6" name="object 6"/>
          <p:cNvSpPr txBox="1"/>
          <p:nvPr/>
        </p:nvSpPr>
        <p:spPr>
          <a:xfrm>
            <a:off x="551484" y="1598117"/>
            <a:ext cx="7564120" cy="5116657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469265" indent="-457200">
              <a:lnSpc>
                <a:spcPts val="3170"/>
              </a:lnSpc>
              <a:spcBef>
                <a:spcPts val="110"/>
              </a:spcBef>
              <a:buSzPct val="81818"/>
              <a:buFont typeface="Arial" panose="020B0604020202020204" pitchFamily="34" charset="0"/>
              <a:buChar char="•"/>
              <a:tabLst>
                <a:tab pos="280670" algn="l"/>
                <a:tab pos="281305" algn="l"/>
              </a:tabLst>
            </a:pPr>
            <a:r>
              <a:rPr lang="en-US" sz="2750" b="1" spc="-25" dirty="0">
                <a:solidFill>
                  <a:srgbClr val="B8531D"/>
                </a:solidFill>
                <a:latin typeface="Times New Roman"/>
                <a:cs typeface="Times New Roman"/>
              </a:rPr>
              <a:t>especially vulnerable </a:t>
            </a:r>
            <a:r>
              <a:rPr sz="2400" dirty="0">
                <a:latin typeface="Times New Roman"/>
                <a:cs typeface="Times New Roman"/>
              </a:rPr>
              <a:t>:</a:t>
            </a:r>
          </a:p>
          <a:p>
            <a:pPr marL="695961" lvl="1" indent="-342900">
              <a:lnSpc>
                <a:spcPts val="2605"/>
              </a:lnSpc>
              <a:buFont typeface="Times New Roman" panose="02020603050405020304" pitchFamily="18" charset="0"/>
              <a:buChar char="₋"/>
              <a:tabLst>
                <a:tab pos="568325" algn="l"/>
              </a:tabLst>
            </a:pPr>
            <a:r>
              <a:rPr lang="en-US" sz="2400" b="1" spc="-20" dirty="0">
                <a:latin typeface="Times New Roman"/>
                <a:cs typeface="Times New Roman"/>
              </a:rPr>
              <a:t>nervous system,</a:t>
            </a:r>
          </a:p>
          <a:p>
            <a:pPr marL="695961" lvl="1" indent="-342900">
              <a:lnSpc>
                <a:spcPts val="2605"/>
              </a:lnSpc>
              <a:buFont typeface="Times New Roman" panose="02020603050405020304" pitchFamily="18" charset="0"/>
              <a:buChar char="₋"/>
              <a:tabLst>
                <a:tab pos="568325" algn="l"/>
              </a:tabLst>
            </a:pPr>
            <a:r>
              <a:rPr lang="en-US" sz="2400" b="1" spc="-20" dirty="0">
                <a:latin typeface="Times New Roman"/>
                <a:cs typeface="Times New Roman"/>
              </a:rPr>
              <a:t>hematopoietic system</a:t>
            </a:r>
          </a:p>
          <a:p>
            <a:pPr marL="695961" lvl="1" indent="-342900">
              <a:lnSpc>
                <a:spcPts val="2605"/>
              </a:lnSpc>
              <a:buFont typeface="Times New Roman" panose="02020603050405020304" pitchFamily="18" charset="0"/>
              <a:buChar char="₋"/>
              <a:tabLst>
                <a:tab pos="568325" algn="l"/>
              </a:tabLst>
            </a:pPr>
            <a:r>
              <a:rPr lang="en-US" sz="2400" b="1" spc="-20" dirty="0">
                <a:latin typeface="Times New Roman"/>
                <a:cs typeface="Times New Roman"/>
              </a:rPr>
              <a:t>Kidneys</a:t>
            </a:r>
            <a:endParaRPr lang="sr-Latn-RS" sz="2400" b="1" spc="-20" dirty="0">
              <a:latin typeface="Times New Roman"/>
              <a:cs typeface="Times New Roman"/>
            </a:endParaRPr>
          </a:p>
          <a:p>
            <a:pPr marL="353061" lvl="1">
              <a:lnSpc>
                <a:spcPts val="2605"/>
              </a:lnSpc>
              <a:tabLst>
                <a:tab pos="568325" algn="l"/>
              </a:tabLst>
            </a:pPr>
            <a:endParaRPr lang="sr-Latn-RS" sz="2400" spc="-15" dirty="0">
              <a:latin typeface="Times New Roman"/>
              <a:cs typeface="Times New Roman"/>
            </a:endParaRPr>
          </a:p>
          <a:p>
            <a:pPr marL="280670" marR="5080" indent="-268605">
              <a:lnSpc>
                <a:spcPct val="91000"/>
              </a:lnSpc>
              <a:spcBef>
                <a:spcPts val="5"/>
              </a:spcBef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spc="-15" dirty="0">
                <a:latin typeface="Times New Roman"/>
                <a:cs typeface="Times New Roman"/>
              </a:rPr>
              <a:t>lead becomes a substitute for calcium</a:t>
            </a:r>
            <a:endParaRPr lang="sr-Latn-RS" sz="2400" spc="-15" dirty="0">
              <a:latin typeface="Times New Roman"/>
              <a:cs typeface="Times New Roman"/>
            </a:endParaRPr>
          </a:p>
          <a:p>
            <a:pPr marL="280670" marR="5080" indent="-268605">
              <a:lnSpc>
                <a:spcPct val="91000"/>
              </a:lnSpc>
              <a:spcBef>
                <a:spcPts val="5"/>
              </a:spcBef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spc="-15" dirty="0">
                <a:latin typeface="Times New Roman"/>
                <a:cs typeface="Times New Roman"/>
              </a:rPr>
              <a:t>some calcium-binding proteins bind lead</a:t>
            </a:r>
            <a:endParaRPr lang="sr-Latn-RS" sz="2400" spc="-15" dirty="0">
              <a:latin typeface="Times New Roman"/>
              <a:cs typeface="Times New Roman"/>
            </a:endParaRPr>
          </a:p>
          <a:p>
            <a:pPr marL="353061" lvl="1">
              <a:lnSpc>
                <a:spcPts val="2605"/>
              </a:lnSpc>
              <a:tabLst>
                <a:tab pos="568325" algn="l"/>
              </a:tabLst>
            </a:pPr>
            <a:endParaRPr lang="sr-Latn-RS" sz="2400" spc="-15" dirty="0">
              <a:latin typeface="Times New Roman"/>
              <a:cs typeface="Times New Roman"/>
            </a:endParaRPr>
          </a:p>
          <a:p>
            <a:pPr marL="354965" marR="5080" indent="-342900">
              <a:lnSpc>
                <a:spcPct val="91000"/>
              </a:lnSpc>
              <a:spcBef>
                <a:spcPts val="5"/>
              </a:spcBef>
              <a:buSzPct val="81250"/>
              <a:buFont typeface="Arial" panose="020B0604020202020204" pitchFamily="34" charset="0"/>
              <a:buChar char="•"/>
              <a:tabLst>
                <a:tab pos="280670" algn="l"/>
                <a:tab pos="281305" algn="l"/>
              </a:tabLst>
            </a:pPr>
            <a:r>
              <a:rPr lang="en-US" sz="2400" spc="-10" dirty="0">
                <a:latin typeface="Times New Roman"/>
                <a:cs typeface="Times New Roman"/>
              </a:rPr>
              <a:t>very low concentrations of lead (below nmol) </a:t>
            </a:r>
            <a:r>
              <a:rPr lang="en-US" sz="2400" b="1" spc="-1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activate protein kinase S</a:t>
            </a:r>
            <a:r>
              <a:rPr lang="en-US" sz="2400" spc="-10" dirty="0">
                <a:latin typeface="Times New Roman"/>
                <a:cs typeface="Times New Roman"/>
              </a:rPr>
              <a:t> (RKS) during a calcium-dependent process</a:t>
            </a:r>
            <a:endParaRPr lang="sr-Latn-RS" sz="2400" spc="-10" dirty="0">
              <a:latin typeface="Times New Roman"/>
              <a:cs typeface="Times New Roman"/>
            </a:endParaRPr>
          </a:p>
          <a:p>
            <a:pPr marL="280670" marR="5080" indent="-268605">
              <a:lnSpc>
                <a:spcPct val="91000"/>
              </a:lnSpc>
              <a:spcBef>
                <a:spcPts val="5"/>
              </a:spcBef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spc="-5" dirty="0">
                <a:latin typeface="Times New Roman"/>
                <a:cs typeface="Times New Roman"/>
              </a:rPr>
              <a:t>the increase in intracellular free calcium is the cause</a:t>
            </a:r>
            <a:endParaRPr lang="sr-Latn-RS" sz="2400" spc="-5" dirty="0">
              <a:latin typeface="Times New Roman"/>
              <a:cs typeface="Times New Roman"/>
            </a:endParaRPr>
          </a:p>
          <a:p>
            <a:pPr marL="280670" marR="5080" indent="-268605">
              <a:lnSpc>
                <a:spcPct val="91000"/>
              </a:lnSpc>
              <a:spcBef>
                <a:spcPts val="5"/>
              </a:spcBef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spc="-5" dirty="0">
                <a:latin typeface="Times New Roman"/>
                <a:cs typeface="Times New Roman"/>
              </a:rPr>
              <a:t>cellular damage</a:t>
            </a:r>
            <a:r>
              <a:rPr lang="sr-Latn-RS" sz="2400" spc="-5" dirty="0">
                <a:latin typeface="Times New Roman"/>
                <a:cs typeface="Times New Roman"/>
              </a:rPr>
              <a:t> </a:t>
            </a:r>
          </a:p>
          <a:p>
            <a:pPr marL="280670" marR="5080" indent="-268605">
              <a:lnSpc>
                <a:spcPct val="91000"/>
              </a:lnSpc>
              <a:spcBef>
                <a:spcPts val="5"/>
              </a:spcBef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endParaRPr lang="sr-Latn-RS" sz="2400" spc="-5" dirty="0">
              <a:latin typeface="Times New Roman"/>
              <a:cs typeface="Times New Roman"/>
            </a:endParaRPr>
          </a:p>
          <a:p>
            <a:pPr marL="280670" marR="5080" indent="-268605">
              <a:lnSpc>
                <a:spcPct val="91000"/>
              </a:lnSpc>
              <a:spcBef>
                <a:spcPts val="5"/>
              </a:spcBef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endParaRPr lang="en-US"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16333" y="457200"/>
            <a:ext cx="3989267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spc="-30"/>
              <a:t>Mercury poisoning</a:t>
            </a:r>
            <a:endParaRPr sz="3600" dirty="0"/>
          </a:p>
        </p:txBody>
      </p:sp>
      <p:sp>
        <p:nvSpPr>
          <p:cNvPr id="4" name="object 4"/>
          <p:cNvSpPr txBox="1"/>
          <p:nvPr/>
        </p:nvSpPr>
        <p:spPr>
          <a:xfrm>
            <a:off x="650481" y="1141117"/>
            <a:ext cx="7426720" cy="5451492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80670" indent="-268605">
              <a:lnSpc>
                <a:spcPts val="3215"/>
              </a:lnSpc>
              <a:spcBef>
                <a:spcPts val="11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b="1" spc="-5" dirty="0">
                <a:solidFill>
                  <a:srgbClr val="B8531D"/>
                </a:solidFill>
                <a:latin typeface="Times New Roman"/>
                <a:cs typeface="Times New Roman"/>
              </a:rPr>
              <a:t>acute mercury poisoning:</a:t>
            </a:r>
          </a:p>
          <a:p>
            <a:pPr marL="469265" indent="-457200">
              <a:lnSpc>
                <a:spcPts val="3215"/>
              </a:lnSpc>
              <a:spcBef>
                <a:spcPts val="110"/>
              </a:spcBef>
              <a:buSzPct val="81818"/>
              <a:buFont typeface="Times New Roman" panose="02020603050405020304" pitchFamily="18" charset="0"/>
              <a:buChar char="₋"/>
              <a:tabLst>
                <a:tab pos="280670" algn="l"/>
                <a:tab pos="281305" algn="l"/>
              </a:tabLst>
            </a:pPr>
            <a:r>
              <a:rPr lang="en-US" sz="2750" spc="-5" dirty="0">
                <a:latin typeface="Times New Roman"/>
                <a:cs typeface="Times New Roman"/>
              </a:rPr>
              <a:t>symptoms of irritation and damage to the respiratory system (irritant bronchitis or toxic pulmonary edema)</a:t>
            </a:r>
          </a:p>
          <a:p>
            <a:pPr marL="469265" indent="-457200">
              <a:lnSpc>
                <a:spcPts val="3215"/>
              </a:lnSpc>
              <a:spcBef>
                <a:spcPts val="110"/>
              </a:spcBef>
              <a:buSzPct val="81818"/>
              <a:buFont typeface="Times New Roman" panose="02020603050405020304" pitchFamily="18" charset="0"/>
              <a:buChar char="₋"/>
              <a:tabLst>
                <a:tab pos="280670" algn="l"/>
                <a:tab pos="281305" algn="l"/>
              </a:tabLst>
            </a:pPr>
            <a:r>
              <a:rPr lang="en-US" sz="2750" spc="-5" dirty="0">
                <a:latin typeface="Times New Roman"/>
                <a:cs typeface="Times New Roman"/>
              </a:rPr>
              <a:t>damage to the GIT mucosa</a:t>
            </a:r>
          </a:p>
          <a:p>
            <a:pPr marL="469265" indent="-457200">
              <a:lnSpc>
                <a:spcPts val="3215"/>
              </a:lnSpc>
              <a:spcBef>
                <a:spcPts val="110"/>
              </a:spcBef>
              <a:buSzPct val="81818"/>
              <a:buFont typeface="Times New Roman" panose="02020603050405020304" pitchFamily="18" charset="0"/>
              <a:buChar char="₋"/>
              <a:tabLst>
                <a:tab pos="280670" algn="l"/>
                <a:tab pos="281305" algn="l"/>
              </a:tabLst>
            </a:pPr>
            <a:r>
              <a:rPr lang="en-US" sz="2750" spc="-5" dirty="0">
                <a:latin typeface="Times New Roman"/>
                <a:cs typeface="Times New Roman"/>
              </a:rPr>
              <a:t>tubule epithelium damage, acute renal</a:t>
            </a:r>
            <a:r>
              <a:rPr lang="sr-Latn-RS" sz="2750" spc="-5" dirty="0">
                <a:latin typeface="Times New Roman"/>
                <a:cs typeface="Times New Roman"/>
              </a:rPr>
              <a:t> i</a:t>
            </a:r>
            <a:r>
              <a:rPr lang="en-US" sz="2750" spc="-5" dirty="0" err="1">
                <a:latin typeface="Times New Roman"/>
                <a:cs typeface="Times New Roman"/>
              </a:rPr>
              <a:t>nsufficiency</a:t>
            </a:r>
            <a:endParaRPr lang="sr-Latn-RS" sz="2750" spc="-5" dirty="0">
              <a:latin typeface="Times New Roman"/>
              <a:cs typeface="Times New Roman"/>
            </a:endParaRPr>
          </a:p>
          <a:p>
            <a:pPr marL="280670" indent="-268605">
              <a:lnSpc>
                <a:spcPts val="3215"/>
              </a:lnSpc>
              <a:spcBef>
                <a:spcPts val="11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b="1" spc="5" dirty="0">
                <a:solidFill>
                  <a:srgbClr val="B8531D"/>
                </a:solidFill>
                <a:latin typeface="Times New Roman"/>
                <a:cs typeface="Times New Roman"/>
              </a:rPr>
              <a:t>chronic intake of small amounts of mercury:</a:t>
            </a:r>
          </a:p>
          <a:p>
            <a:pPr marL="469265" indent="-457200">
              <a:lnSpc>
                <a:spcPts val="3215"/>
              </a:lnSpc>
              <a:spcBef>
                <a:spcPts val="110"/>
              </a:spcBef>
              <a:buSzPct val="81818"/>
              <a:buFont typeface="Times New Roman" panose="02020603050405020304" pitchFamily="18" charset="0"/>
              <a:buChar char="₋"/>
              <a:tabLst>
                <a:tab pos="280670" algn="l"/>
                <a:tab pos="281305" algn="l"/>
              </a:tabLst>
            </a:pPr>
            <a:r>
              <a:rPr lang="en-US" sz="2750" spc="5" dirty="0">
                <a:latin typeface="Times New Roman"/>
                <a:cs typeface="Times New Roman"/>
              </a:rPr>
              <a:t>cumulative effect</a:t>
            </a:r>
          </a:p>
          <a:p>
            <a:pPr marL="469265" indent="-457200">
              <a:lnSpc>
                <a:spcPts val="3215"/>
              </a:lnSpc>
              <a:spcBef>
                <a:spcPts val="110"/>
              </a:spcBef>
              <a:buSzPct val="81818"/>
              <a:buFont typeface="Times New Roman" panose="02020603050405020304" pitchFamily="18" charset="0"/>
              <a:buChar char="₋"/>
              <a:tabLst>
                <a:tab pos="280670" algn="l"/>
                <a:tab pos="281305" algn="l"/>
              </a:tabLst>
            </a:pPr>
            <a:r>
              <a:rPr lang="en-US" sz="2750" spc="5" dirty="0">
                <a:latin typeface="Times New Roman"/>
                <a:cs typeface="Times New Roman"/>
              </a:rPr>
              <a:t>damage to numerous organs, especially nerve cells:</a:t>
            </a:r>
          </a:p>
          <a:p>
            <a:pPr marL="469265" indent="-457200">
              <a:lnSpc>
                <a:spcPts val="3215"/>
              </a:lnSpc>
              <a:spcBef>
                <a:spcPts val="110"/>
              </a:spcBef>
              <a:buSzPct val="81818"/>
              <a:buFont typeface="Times New Roman" panose="02020603050405020304" pitchFamily="18" charset="0"/>
              <a:buChar char="₋"/>
              <a:tabLst>
                <a:tab pos="280670" algn="l"/>
                <a:tab pos="281305" algn="l"/>
              </a:tabLst>
            </a:pPr>
            <a:r>
              <a:rPr lang="en-US" sz="2750" spc="5" dirty="0">
                <a:latin typeface="Times New Roman"/>
                <a:cs typeface="Times New Roman"/>
              </a:rPr>
              <a:t>neurological outbursts</a:t>
            </a:r>
          </a:p>
          <a:p>
            <a:pPr marL="469265" indent="-457200">
              <a:lnSpc>
                <a:spcPts val="3215"/>
              </a:lnSpc>
              <a:spcBef>
                <a:spcPts val="110"/>
              </a:spcBef>
              <a:buSzPct val="81818"/>
              <a:buFont typeface="Times New Roman" panose="02020603050405020304" pitchFamily="18" charset="0"/>
              <a:buChar char="₋"/>
              <a:tabLst>
                <a:tab pos="280670" algn="l"/>
                <a:tab pos="281305" algn="l"/>
              </a:tabLst>
            </a:pPr>
            <a:r>
              <a:rPr lang="en-US" sz="2750" spc="5" dirty="0">
                <a:latin typeface="Times New Roman"/>
                <a:cs typeface="Times New Roman"/>
              </a:rPr>
              <a:t>mental disorders ("</a:t>
            </a:r>
            <a:r>
              <a:rPr lang="en-US" sz="2750" spc="5" dirty="0" err="1">
                <a:latin typeface="Times New Roman"/>
                <a:cs typeface="Times New Roman"/>
              </a:rPr>
              <a:t>eretismus</a:t>
            </a:r>
            <a:r>
              <a:rPr lang="en-US" sz="2750" spc="5" dirty="0">
                <a:latin typeface="Times New Roman"/>
                <a:cs typeface="Times New Roman"/>
              </a:rPr>
              <a:t> </a:t>
            </a:r>
            <a:r>
              <a:rPr lang="en-US" sz="2750" spc="5" dirty="0" err="1">
                <a:latin typeface="Times New Roman"/>
                <a:cs typeface="Times New Roman"/>
              </a:rPr>
              <a:t>mercurialis</a:t>
            </a:r>
            <a:r>
              <a:rPr lang="en-US" sz="2750" spc="5" dirty="0">
                <a:latin typeface="Times New Roman"/>
                <a:cs typeface="Times New Roman"/>
              </a:rPr>
              <a:t>")</a:t>
            </a:r>
            <a:endParaRPr sz="215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905000" y="914400"/>
            <a:ext cx="5665470" cy="629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en-US" spc="5" dirty="0"/>
              <a:t>Endogenic intoxications</a:t>
            </a:r>
            <a:endParaRPr spc="10" dirty="0"/>
          </a:p>
        </p:txBody>
      </p:sp>
      <p:sp>
        <p:nvSpPr>
          <p:cNvPr id="6" name="object 6"/>
          <p:cNvSpPr txBox="1"/>
          <p:nvPr/>
        </p:nvSpPr>
        <p:spPr>
          <a:xfrm>
            <a:off x="627684" y="1781499"/>
            <a:ext cx="7650480" cy="3646511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280670" indent="-268605">
              <a:lnSpc>
                <a:spcPct val="100000"/>
              </a:lnSpc>
              <a:spcBef>
                <a:spcPts val="295"/>
              </a:spcBef>
              <a:buSzPct val="79687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3200" b="1" spc="-25" dirty="0">
                <a:solidFill>
                  <a:srgbClr val="B8531D"/>
                </a:solidFill>
                <a:latin typeface="Times New Roman"/>
                <a:cs typeface="Times New Roman"/>
              </a:rPr>
              <a:t>Autointoxication</a:t>
            </a:r>
            <a:endParaRPr lang="sr-Latn-RS" sz="3200" b="1" spc="-25" dirty="0">
              <a:solidFill>
                <a:srgbClr val="B8531D"/>
              </a:solidFill>
              <a:latin typeface="Times New Roman"/>
              <a:cs typeface="Times New Roman"/>
            </a:endParaRPr>
          </a:p>
          <a:p>
            <a:pPr marL="280670" indent="-268605">
              <a:lnSpc>
                <a:spcPct val="100000"/>
              </a:lnSpc>
              <a:spcBef>
                <a:spcPts val="295"/>
              </a:spcBef>
              <a:buSzPct val="79687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spc="-40" dirty="0">
                <a:latin typeface="Times New Roman"/>
                <a:cs typeface="Times New Roman"/>
              </a:rPr>
              <a:t>accumulation of substances that are synthesized in the organism itself</a:t>
            </a:r>
          </a:p>
          <a:p>
            <a:pPr marL="280670" indent="-268605">
              <a:lnSpc>
                <a:spcPct val="100000"/>
              </a:lnSpc>
              <a:spcBef>
                <a:spcPts val="295"/>
              </a:spcBef>
              <a:buSzPct val="79687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spc="-40" dirty="0">
                <a:latin typeface="Times New Roman"/>
                <a:cs typeface="Times New Roman"/>
              </a:rPr>
              <a:t>damage to the structure and function of exposed (and sensitive) cells.</a:t>
            </a:r>
          </a:p>
          <a:p>
            <a:pPr marL="280670" indent="-268605">
              <a:lnSpc>
                <a:spcPct val="100000"/>
              </a:lnSpc>
              <a:spcBef>
                <a:spcPts val="295"/>
              </a:spcBef>
              <a:buSzPct val="79687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spc="-40" dirty="0">
                <a:latin typeface="Times New Roman"/>
                <a:cs typeface="Times New Roman"/>
              </a:rPr>
              <a:t>physiological concentrations of potentially toxic substances do not exhibit toxic effects</a:t>
            </a:r>
            <a:endParaRPr lang="sr-Latn-RS" sz="2750" spc="-40" dirty="0">
              <a:latin typeface="Times New Roman"/>
              <a:cs typeface="Times New Roman"/>
            </a:endParaRPr>
          </a:p>
          <a:p>
            <a:pPr marL="280670" indent="-268605">
              <a:lnSpc>
                <a:spcPct val="100000"/>
              </a:lnSpc>
              <a:spcBef>
                <a:spcPts val="295"/>
              </a:spcBef>
              <a:buSzPct val="79687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b="1" spc="15" dirty="0">
                <a:solidFill>
                  <a:srgbClr val="B8531D"/>
                </a:solidFill>
                <a:latin typeface="Times New Roman"/>
                <a:cs typeface="Times New Roman"/>
              </a:rPr>
              <a:t>"only the dose makes a substance toxic"</a:t>
            </a:r>
            <a:endParaRPr sz="275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590800" y="326369"/>
            <a:ext cx="362394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spc="-30"/>
              <a:t>Arsenic poisoning</a:t>
            </a:r>
            <a:endParaRPr sz="3600" dirty="0"/>
          </a:p>
        </p:txBody>
      </p:sp>
      <p:sp>
        <p:nvSpPr>
          <p:cNvPr id="4" name="object 4"/>
          <p:cNvSpPr txBox="1"/>
          <p:nvPr/>
        </p:nvSpPr>
        <p:spPr>
          <a:xfrm>
            <a:off x="457200" y="975954"/>
            <a:ext cx="8458200" cy="556306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0670" indent="-268605">
              <a:lnSpc>
                <a:spcPct val="100000"/>
              </a:lnSpc>
              <a:spcBef>
                <a:spcPts val="100"/>
              </a:spcBef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spc="-30" dirty="0">
                <a:latin typeface="Times New Roman"/>
                <a:cs typeface="Times New Roman"/>
              </a:rPr>
              <a:t>known as the cause of many intentional or accidental poisonings</a:t>
            </a:r>
            <a:endParaRPr sz="2600" dirty="0">
              <a:latin typeface="Times New Roman"/>
              <a:cs typeface="Times New Roman"/>
            </a:endParaRPr>
          </a:p>
          <a:p>
            <a:pPr marL="280670" indent="-268605">
              <a:lnSpc>
                <a:spcPts val="2750"/>
              </a:lnSpc>
              <a:spcBef>
                <a:spcPts val="1935"/>
              </a:spcBef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spc="-15" dirty="0">
                <a:latin typeface="Times New Roman"/>
                <a:cs typeface="Times New Roman"/>
              </a:rPr>
              <a:t>toxic effect due to:</a:t>
            </a:r>
          </a:p>
          <a:p>
            <a:pPr marL="354965" indent="-342900">
              <a:lnSpc>
                <a:spcPts val="2750"/>
              </a:lnSpc>
              <a:spcBef>
                <a:spcPts val="1935"/>
              </a:spcBef>
              <a:buSzPct val="81250"/>
              <a:buFont typeface="Times New Roman" panose="02020603050405020304" pitchFamily="18" charset="0"/>
              <a:buChar char="₋"/>
              <a:tabLst>
                <a:tab pos="280670" algn="l"/>
                <a:tab pos="281305" algn="l"/>
              </a:tabLst>
            </a:pPr>
            <a:r>
              <a:rPr lang="en-US" sz="2400" spc="-15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binding to sulfhydryl groups of proteins (enzymes)</a:t>
            </a:r>
          </a:p>
          <a:p>
            <a:pPr marL="354965" indent="-342900">
              <a:lnSpc>
                <a:spcPts val="2750"/>
              </a:lnSpc>
              <a:spcBef>
                <a:spcPts val="1935"/>
              </a:spcBef>
              <a:buSzPct val="81250"/>
              <a:buFont typeface="Times New Roman" panose="02020603050405020304" pitchFamily="18" charset="0"/>
              <a:buChar char="₋"/>
              <a:tabLst>
                <a:tab pos="280670" algn="l"/>
                <a:tab pos="281305" algn="l"/>
              </a:tabLst>
            </a:pPr>
            <a:r>
              <a:rPr lang="en-US" sz="2400" spc="-15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replacement of phosphorus in energy-rich compounds</a:t>
            </a:r>
            <a:endParaRPr lang="sr-Latn-RS" sz="2400" spc="-15" dirty="0">
              <a:solidFill>
                <a:schemeClr val="accent6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80670" indent="-268605">
              <a:lnSpc>
                <a:spcPts val="2750"/>
              </a:lnSpc>
              <a:spcBef>
                <a:spcPts val="1935"/>
              </a:spcBef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b="1" spc="-25" dirty="0">
                <a:latin typeface="Times New Roman"/>
                <a:cs typeface="Times New Roman"/>
              </a:rPr>
              <a:t>acute intoxication:</a:t>
            </a:r>
            <a:endParaRPr lang="sr-Latn-RS" sz="2400" b="1" spc="-25" dirty="0">
              <a:latin typeface="Times New Roman"/>
              <a:cs typeface="Times New Roman"/>
            </a:endParaRPr>
          </a:p>
          <a:p>
            <a:pPr marL="12065">
              <a:lnSpc>
                <a:spcPts val="2750"/>
              </a:lnSpc>
              <a:spcBef>
                <a:spcPts val="1935"/>
              </a:spcBef>
              <a:buSzPct val="81250"/>
              <a:tabLst>
                <a:tab pos="280670" algn="l"/>
                <a:tab pos="281305" algn="l"/>
              </a:tabLst>
            </a:pPr>
            <a:r>
              <a:rPr lang="sr-Latn-RS" sz="2400" b="1" spc="-25" dirty="0">
                <a:latin typeface="Times New Roman"/>
                <a:cs typeface="Times New Roman"/>
              </a:rPr>
              <a:t> - </a:t>
            </a:r>
            <a:r>
              <a:rPr lang="en-US" sz="2400" spc="-25" dirty="0">
                <a:latin typeface="Times New Roman"/>
                <a:cs typeface="Times New Roman"/>
              </a:rPr>
              <a:t>symptoms of irritation of the gastrointestinal tract, neurological disorders, liver and kidney function disorders</a:t>
            </a:r>
            <a:endParaRPr lang="sr-Latn-RS" sz="2400" spc="-25" dirty="0">
              <a:latin typeface="Times New Roman"/>
              <a:cs typeface="Times New Roman"/>
            </a:endParaRPr>
          </a:p>
          <a:p>
            <a:pPr marL="280670" indent="-268605">
              <a:lnSpc>
                <a:spcPts val="2750"/>
              </a:lnSpc>
              <a:spcBef>
                <a:spcPts val="1935"/>
              </a:spcBef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b="1" spc="-20" dirty="0">
                <a:latin typeface="Times New Roman"/>
                <a:cs typeface="Times New Roman"/>
              </a:rPr>
              <a:t>chronic intoxication:</a:t>
            </a:r>
          </a:p>
          <a:p>
            <a:pPr marL="354965" indent="-342900">
              <a:lnSpc>
                <a:spcPts val="2750"/>
              </a:lnSpc>
              <a:spcBef>
                <a:spcPts val="1935"/>
              </a:spcBef>
              <a:buSzPct val="81250"/>
              <a:buFont typeface="Times New Roman" panose="02020603050405020304" pitchFamily="18" charset="0"/>
              <a:buChar char="₋"/>
              <a:tabLst>
                <a:tab pos="280670" algn="l"/>
                <a:tab pos="281305" algn="l"/>
              </a:tabLst>
            </a:pPr>
            <a:r>
              <a:rPr lang="en-US" sz="2400" spc="-20" dirty="0">
                <a:latin typeface="Times New Roman"/>
                <a:cs typeface="Times New Roman"/>
              </a:rPr>
              <a:t>most pronounced in the hematopoietic system (aplastic anemia)</a:t>
            </a:r>
          </a:p>
          <a:p>
            <a:pPr marL="354965" indent="-342900">
              <a:lnSpc>
                <a:spcPts val="2750"/>
              </a:lnSpc>
              <a:spcBef>
                <a:spcPts val="1935"/>
              </a:spcBef>
              <a:buSzPct val="81250"/>
              <a:buFont typeface="Times New Roman" panose="02020603050405020304" pitchFamily="18" charset="0"/>
              <a:buChar char="₋"/>
              <a:tabLst>
                <a:tab pos="280670" algn="l"/>
                <a:tab pos="281305" algn="l"/>
              </a:tabLst>
            </a:pPr>
            <a:r>
              <a:rPr lang="en-US" sz="2400" spc="-20" dirty="0">
                <a:latin typeface="Times New Roman"/>
                <a:cs typeface="Times New Roman"/>
              </a:rPr>
              <a:t>malignant transformation of cells can also occur</a:t>
            </a:r>
            <a:endParaRPr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811090" y="5188098"/>
            <a:ext cx="372808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b="1" spc="-20" dirty="0">
                <a:latin typeface="Times New Roman"/>
                <a:cs typeface="Times New Roman"/>
              </a:rPr>
              <a:t>Biological poisons</a:t>
            </a:r>
            <a:endParaRPr sz="3600" dirty="0">
              <a:latin typeface="Times New Roman"/>
              <a:cs typeface="Times New Roman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609600" y="1447800"/>
            <a:ext cx="7839709" cy="4648200"/>
            <a:chOff x="609600" y="1447800"/>
            <a:chExt cx="7839709" cy="464820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600" y="1447800"/>
              <a:ext cx="4343400" cy="353567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486400" y="1905000"/>
              <a:ext cx="2962655" cy="419100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604263" y="472566"/>
            <a:ext cx="24244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Times New Roman"/>
                <a:cs typeface="Times New Roman"/>
              </a:rPr>
              <a:t>Amanita</a:t>
            </a:r>
            <a:r>
              <a:rPr sz="2400" b="1" spc="-10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muscaria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4179570" y="834974"/>
            <a:ext cx="255270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/>
              <a:t>Amanita</a:t>
            </a:r>
            <a:r>
              <a:rPr sz="2400" spc="-85" dirty="0"/>
              <a:t> </a:t>
            </a:r>
            <a:r>
              <a:rPr sz="2400" dirty="0"/>
              <a:t>phalloides</a:t>
            </a:r>
            <a:endParaRPr sz="240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792988" y="474662"/>
            <a:ext cx="4522212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spc="-30"/>
              <a:t>Mushroom poisoning</a:t>
            </a:r>
            <a:endParaRPr sz="3600" dirty="0"/>
          </a:p>
        </p:txBody>
      </p:sp>
      <p:sp>
        <p:nvSpPr>
          <p:cNvPr id="6" name="object 6"/>
          <p:cNvSpPr txBox="1"/>
          <p:nvPr/>
        </p:nvSpPr>
        <p:spPr>
          <a:xfrm>
            <a:off x="457200" y="1663649"/>
            <a:ext cx="4645787" cy="346376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75285">
              <a:lnSpc>
                <a:spcPct val="100000"/>
              </a:lnSpc>
              <a:spcBef>
                <a:spcPts val="110"/>
              </a:spcBef>
            </a:pPr>
            <a:r>
              <a:rPr lang="en-US" sz="2750" i="1" spc="20" dirty="0">
                <a:latin typeface="Times New Roman"/>
                <a:cs typeface="Times New Roman"/>
              </a:rPr>
              <a:t>Amanita mushrooms</a:t>
            </a:r>
          </a:p>
          <a:p>
            <a:pPr marL="375285">
              <a:lnSpc>
                <a:spcPct val="100000"/>
              </a:lnSpc>
              <a:spcBef>
                <a:spcPts val="110"/>
              </a:spcBef>
            </a:pPr>
            <a:r>
              <a:rPr lang="en-US" sz="2750" i="1" spc="20" dirty="0">
                <a:latin typeface="Times New Roman"/>
                <a:cs typeface="Times New Roman"/>
              </a:rPr>
              <a:t>A. </a:t>
            </a:r>
            <a:r>
              <a:rPr lang="en-US" sz="2750" i="1" spc="20" dirty="0" err="1">
                <a:latin typeface="Times New Roman"/>
                <a:cs typeface="Times New Roman"/>
              </a:rPr>
              <a:t>Muscaria</a:t>
            </a:r>
            <a:r>
              <a:rPr lang="en-US" sz="2750" i="1" spc="20" dirty="0">
                <a:latin typeface="Times New Roman"/>
                <a:cs typeface="Times New Roman"/>
              </a:rPr>
              <a:t>, "fly", is usually not toxic, it can be</a:t>
            </a:r>
          </a:p>
          <a:p>
            <a:pPr marL="375285">
              <a:lnSpc>
                <a:spcPct val="100000"/>
              </a:lnSpc>
              <a:spcBef>
                <a:spcPts val="110"/>
              </a:spcBef>
            </a:pPr>
            <a:endParaRPr lang="en-US" sz="2750" i="1" spc="20" dirty="0">
              <a:latin typeface="Times New Roman"/>
              <a:cs typeface="Times New Roman"/>
            </a:endParaRPr>
          </a:p>
          <a:p>
            <a:pPr marL="889635" indent="-514350">
              <a:lnSpc>
                <a:spcPct val="100000"/>
              </a:lnSpc>
              <a:spcBef>
                <a:spcPts val="110"/>
              </a:spcBef>
              <a:buAutoNum type="alphaUcPeriod"/>
            </a:pPr>
            <a:r>
              <a:rPr lang="en-US" sz="2750" i="1" spc="20" dirty="0">
                <a:latin typeface="Times New Roman"/>
                <a:cs typeface="Times New Roman"/>
              </a:rPr>
              <a:t>Phalloides; "green bud„</a:t>
            </a:r>
            <a:endParaRPr lang="sr-Latn-RS" sz="2750" i="1" spc="20" dirty="0">
              <a:latin typeface="Times New Roman"/>
              <a:cs typeface="Times New Roman"/>
            </a:endParaRPr>
          </a:p>
          <a:p>
            <a:pPr marL="375285">
              <a:lnSpc>
                <a:spcPct val="100000"/>
              </a:lnSpc>
              <a:spcBef>
                <a:spcPts val="110"/>
              </a:spcBef>
            </a:pPr>
            <a:endParaRPr lang="sr-Latn-RS" sz="2750" i="1" spc="20" dirty="0">
              <a:latin typeface="Times New Roman"/>
              <a:cs typeface="Times New Roman"/>
            </a:endParaRPr>
          </a:p>
          <a:p>
            <a:pPr marL="375285">
              <a:lnSpc>
                <a:spcPct val="100000"/>
              </a:lnSpc>
              <a:spcBef>
                <a:spcPts val="110"/>
              </a:spcBef>
            </a:pPr>
            <a:r>
              <a:rPr lang="en-US" sz="2750" b="1" spc="40" dirty="0">
                <a:solidFill>
                  <a:srgbClr val="B8531D"/>
                </a:solidFill>
                <a:latin typeface="Times New Roman"/>
                <a:cs typeface="Times New Roman"/>
              </a:rPr>
              <a:t>90% of all</a:t>
            </a:r>
            <a:r>
              <a:rPr lang="sr-Latn-RS" sz="2750" b="1" spc="40" dirty="0">
                <a:solidFill>
                  <a:srgbClr val="B8531D"/>
                </a:solidFill>
                <a:latin typeface="Times New Roman"/>
                <a:cs typeface="Times New Roman"/>
              </a:rPr>
              <a:t> </a:t>
            </a:r>
            <a:r>
              <a:rPr lang="en-US" sz="2750" b="1" spc="40" dirty="0">
                <a:solidFill>
                  <a:srgbClr val="B8531D"/>
                </a:solidFill>
                <a:latin typeface="Times New Roman"/>
                <a:cs typeface="Times New Roman"/>
              </a:rPr>
              <a:t>mushroom poisonings</a:t>
            </a:r>
            <a:endParaRPr sz="2750" dirty="0">
              <a:latin typeface="Times New Roman"/>
              <a:cs typeface="Times New Roman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5562600" y="1743455"/>
            <a:ext cx="2590800" cy="4352925"/>
            <a:chOff x="5562600" y="1743455"/>
            <a:chExt cx="2590800" cy="4352925"/>
          </a:xfrm>
        </p:grpSpPr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562600" y="1743455"/>
              <a:ext cx="2514600" cy="214274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38800" y="4191000"/>
              <a:ext cx="2514600" cy="19050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676400" y="609600"/>
            <a:ext cx="6248400" cy="1006045"/>
          </a:xfrm>
          <a:prstGeom prst="rect">
            <a:avLst/>
          </a:prstGeom>
        </p:spPr>
        <p:txBody>
          <a:bodyPr vert="horz" wrap="square" lIns="0" tIns="31115" rIns="0" bIns="0" rtlCol="0">
            <a:spAutoFit/>
          </a:bodyPr>
          <a:lstStyle/>
          <a:p>
            <a:pPr marL="12700" marR="5080" indent="1052195">
              <a:lnSpc>
                <a:spcPts val="3790"/>
              </a:lnSpc>
              <a:spcBef>
                <a:spcPts val="245"/>
              </a:spcBef>
            </a:pPr>
            <a:r>
              <a:rPr lang="en-US" sz="3200" spc="-30"/>
              <a:t>Division of mushrooms (according to the active principle)</a:t>
            </a:r>
            <a:endParaRPr sz="3200" dirty="0"/>
          </a:p>
        </p:txBody>
      </p:sp>
      <p:sp>
        <p:nvSpPr>
          <p:cNvPr id="11" name="object 11"/>
          <p:cNvSpPr txBox="1"/>
          <p:nvPr/>
        </p:nvSpPr>
        <p:spPr>
          <a:xfrm>
            <a:off x="856589" y="1908522"/>
            <a:ext cx="6492240" cy="3153427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244475" indent="-232410">
              <a:lnSpc>
                <a:spcPct val="100000"/>
              </a:lnSpc>
              <a:spcBef>
                <a:spcPts val="490"/>
              </a:spcBef>
              <a:buClr>
                <a:srgbClr val="000000"/>
              </a:buClr>
              <a:buSzPct val="96363"/>
              <a:buAutoNum type="romanUcPeriod"/>
              <a:tabLst>
                <a:tab pos="245110" algn="l"/>
              </a:tabLst>
            </a:pPr>
            <a:r>
              <a:rPr lang="en-US" sz="2750" b="1" spc="20" dirty="0">
                <a:solidFill>
                  <a:srgbClr val="B8531D"/>
                </a:solidFill>
                <a:latin typeface="Times New Roman"/>
                <a:cs typeface="Times New Roman"/>
              </a:rPr>
              <a:t>CYCLOPEPTIDES</a:t>
            </a:r>
            <a:endParaRPr lang="sr-Latn-RS" sz="2750" b="1" spc="20" dirty="0">
              <a:solidFill>
                <a:srgbClr val="B8531D"/>
              </a:solidFill>
              <a:latin typeface="Times New Roman"/>
              <a:cs typeface="Times New Roman"/>
            </a:endParaRPr>
          </a:p>
          <a:p>
            <a:pPr marL="244475" indent="-232410">
              <a:lnSpc>
                <a:spcPct val="100000"/>
              </a:lnSpc>
              <a:spcBef>
                <a:spcPts val="490"/>
              </a:spcBef>
              <a:buClr>
                <a:srgbClr val="000000"/>
              </a:buClr>
              <a:buSzPct val="96363"/>
              <a:buAutoNum type="romanUcPeriod"/>
              <a:tabLst>
                <a:tab pos="245110" algn="l"/>
              </a:tabLst>
            </a:pPr>
            <a:r>
              <a:rPr lang="en-US" sz="2750" b="1" spc="5" dirty="0">
                <a:solidFill>
                  <a:srgbClr val="B8531D"/>
                </a:solidFill>
                <a:latin typeface="Times New Roman"/>
                <a:cs typeface="Times New Roman"/>
              </a:rPr>
              <a:t>MUSCIMOL</a:t>
            </a:r>
            <a:r>
              <a:rPr lang="ru-RU" sz="2750" spc="5" dirty="0">
                <a:latin typeface="Times New Roman"/>
                <a:cs typeface="Times New Roman"/>
              </a:rPr>
              <a:t>,</a:t>
            </a:r>
            <a:r>
              <a:rPr lang="ru-RU" sz="2750" spc="-10" dirty="0">
                <a:latin typeface="Times New Roman"/>
                <a:cs typeface="Times New Roman"/>
              </a:rPr>
              <a:t> </a:t>
            </a:r>
            <a:r>
              <a:rPr lang="en-US" sz="2750" spc="-10" dirty="0" err="1">
                <a:latin typeface="Times New Roman"/>
                <a:cs typeface="Times New Roman"/>
              </a:rPr>
              <a:t>ibotenic</a:t>
            </a:r>
            <a:r>
              <a:rPr lang="en-US" sz="2750" spc="-10" dirty="0">
                <a:latin typeface="Times New Roman"/>
                <a:cs typeface="Times New Roman"/>
              </a:rPr>
              <a:t> acid </a:t>
            </a:r>
            <a:endParaRPr lang="sr-Latn-RS" sz="2750" spc="-10" dirty="0">
              <a:latin typeface="Times New Roman"/>
              <a:cs typeface="Times New Roman"/>
            </a:endParaRPr>
          </a:p>
          <a:p>
            <a:pPr marL="12065">
              <a:lnSpc>
                <a:spcPct val="100000"/>
              </a:lnSpc>
              <a:spcBef>
                <a:spcPts val="490"/>
              </a:spcBef>
              <a:buClr>
                <a:srgbClr val="000000"/>
              </a:buClr>
              <a:buSzPct val="96363"/>
              <a:tabLst>
                <a:tab pos="245110" algn="l"/>
              </a:tabLst>
            </a:pPr>
            <a:r>
              <a:rPr lang="ru-RU" sz="2750" dirty="0">
                <a:latin typeface="Times New Roman"/>
                <a:cs typeface="Times New Roman"/>
              </a:rPr>
              <a:t>III.</a:t>
            </a:r>
            <a:r>
              <a:rPr lang="en-US" sz="2750" dirty="0">
                <a:latin typeface="Times New Roman"/>
                <a:cs typeface="Times New Roman"/>
              </a:rPr>
              <a:t> </a:t>
            </a:r>
            <a:r>
              <a:rPr lang="en-US" sz="2750" dirty="0" err="1">
                <a:latin typeface="Times New Roman"/>
                <a:cs typeface="Times New Roman"/>
              </a:rPr>
              <a:t>monomethylhydrazine</a:t>
            </a:r>
            <a:endParaRPr lang="ru-RU" sz="27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lang="en-US" sz="2750" spc="-30" dirty="0">
                <a:latin typeface="Times New Roman"/>
                <a:cs typeface="Times New Roman"/>
              </a:rPr>
              <a:t>IV. muscarine</a:t>
            </a: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lang="en-US" sz="2750" spc="-30" dirty="0">
                <a:latin typeface="Times New Roman"/>
                <a:cs typeface="Times New Roman"/>
              </a:rPr>
              <a:t>V </a:t>
            </a:r>
            <a:r>
              <a:rPr lang="en-US" sz="2750" spc="-30" dirty="0" err="1">
                <a:latin typeface="Times New Roman"/>
                <a:cs typeface="Times New Roman"/>
              </a:rPr>
              <a:t>coprin</a:t>
            </a:r>
            <a:r>
              <a:rPr lang="en-US" sz="2750" spc="-30" dirty="0">
                <a:latin typeface="Times New Roman"/>
                <a:cs typeface="Times New Roman"/>
              </a:rPr>
              <a:t> </a:t>
            </a:r>
            <a:endParaRPr lang="sr-Latn-RS" sz="2750" spc="-3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lang="en-US" sz="2750" spc="-30" dirty="0">
                <a:latin typeface="Times New Roman"/>
                <a:cs typeface="Times New Roman"/>
              </a:rPr>
              <a:t>VI indole</a:t>
            </a: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lang="en-US" sz="2750" spc="-30" dirty="0">
                <a:latin typeface="Times New Roman"/>
                <a:cs typeface="Times New Roman"/>
              </a:rPr>
              <a:t>VII diff. chem. structure - GIT irritants</a:t>
            </a:r>
            <a:endParaRPr sz="275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79723" y="457200"/>
            <a:ext cx="310070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spc="-10"/>
              <a:t>Cyclopeptides</a:t>
            </a:r>
            <a:endParaRPr sz="3600" dirty="0"/>
          </a:p>
        </p:txBody>
      </p:sp>
      <p:sp>
        <p:nvSpPr>
          <p:cNvPr id="4" name="object 4"/>
          <p:cNvSpPr txBox="1"/>
          <p:nvPr/>
        </p:nvSpPr>
        <p:spPr>
          <a:xfrm>
            <a:off x="551484" y="1511300"/>
            <a:ext cx="7957184" cy="377317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80670" indent="-268605">
              <a:lnSpc>
                <a:spcPct val="100000"/>
              </a:lnSpc>
              <a:spcBef>
                <a:spcPts val="11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b="1" dirty="0">
                <a:latin typeface="Times New Roman"/>
                <a:cs typeface="Times New Roman"/>
              </a:rPr>
              <a:t>they are not denatured by cooking</a:t>
            </a:r>
            <a:r>
              <a:rPr sz="2750" spc="-25" dirty="0">
                <a:latin typeface="Times New Roman"/>
                <a:cs typeface="Times New Roman"/>
              </a:rPr>
              <a:t>;</a:t>
            </a:r>
            <a:endParaRPr sz="2750" dirty="0">
              <a:latin typeface="Times New Roman"/>
              <a:cs typeface="Times New Roman"/>
            </a:endParaRPr>
          </a:p>
          <a:p>
            <a:pPr marL="280670" marR="528955" indent="-268605">
              <a:lnSpc>
                <a:spcPct val="101899"/>
              </a:lnSpc>
              <a:spcBef>
                <a:spcPts val="9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spc="20" dirty="0">
                <a:latin typeface="Times New Roman"/>
                <a:cs typeface="Times New Roman"/>
              </a:rPr>
              <a:t>LD50 of amatoxin 0.1 mg/kg (</a:t>
            </a:r>
            <a:r>
              <a:rPr lang="en-US" sz="2750" b="1" spc="20" dirty="0">
                <a:latin typeface="Times New Roman"/>
                <a:cs typeface="Times New Roman"/>
              </a:rPr>
              <a:t>one hat for an adult</a:t>
            </a:r>
            <a:r>
              <a:rPr sz="2750" spc="-40" dirty="0">
                <a:latin typeface="Times New Roman"/>
                <a:cs typeface="Times New Roman"/>
              </a:rPr>
              <a:t>);</a:t>
            </a:r>
            <a:endParaRPr sz="2750" dirty="0">
              <a:latin typeface="Times New Roman"/>
              <a:cs typeface="Times New Roman"/>
            </a:endParaRPr>
          </a:p>
          <a:p>
            <a:pPr marL="280670" indent="-268605">
              <a:lnSpc>
                <a:spcPct val="100000"/>
              </a:lnSpc>
              <a:spcBef>
                <a:spcPts val="52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dirty="0">
                <a:latin typeface="Times New Roman"/>
                <a:cs typeface="Times New Roman"/>
              </a:rPr>
              <a:t>Clinical picture of poisoning </a:t>
            </a:r>
            <a:r>
              <a:rPr sz="2750" spc="-5" dirty="0">
                <a:latin typeface="Times New Roman"/>
                <a:cs typeface="Times New Roman"/>
              </a:rPr>
              <a:t>:</a:t>
            </a:r>
            <a:endParaRPr sz="2750" dirty="0">
              <a:latin typeface="Times New Roman"/>
              <a:cs typeface="Times New Roman"/>
            </a:endParaRPr>
          </a:p>
          <a:p>
            <a:pPr marL="567690" lvl="1" indent="-214629">
              <a:lnSpc>
                <a:spcPct val="100000"/>
              </a:lnSpc>
              <a:spcBef>
                <a:spcPts val="409"/>
              </a:spcBef>
              <a:buFont typeface="Arial MT"/>
              <a:buChar char="•"/>
              <a:tabLst>
                <a:tab pos="568325" algn="l"/>
              </a:tabLst>
            </a:pPr>
            <a:r>
              <a:rPr lang="en-US" sz="2400" b="1" dirty="0">
                <a:solidFill>
                  <a:srgbClr val="B8531D"/>
                </a:solidFill>
                <a:latin typeface="Times New Roman"/>
                <a:cs typeface="Times New Roman"/>
              </a:rPr>
              <a:t>Phase I - </a:t>
            </a:r>
            <a:r>
              <a:rPr lang="en-US" sz="2400" dirty="0">
                <a:latin typeface="Times New Roman"/>
                <a:cs typeface="Times New Roman"/>
              </a:rPr>
              <a:t>GIT disorders</a:t>
            </a:r>
          </a:p>
          <a:p>
            <a:pPr marL="567690" lvl="1" indent="-214629">
              <a:lnSpc>
                <a:spcPct val="100000"/>
              </a:lnSpc>
              <a:spcBef>
                <a:spcPts val="409"/>
              </a:spcBef>
              <a:buFont typeface="Arial MT"/>
              <a:buChar char="•"/>
              <a:tabLst>
                <a:tab pos="568325" algn="l"/>
              </a:tabLst>
            </a:pPr>
            <a:r>
              <a:rPr lang="en-US" sz="2400" b="1" dirty="0">
                <a:solidFill>
                  <a:srgbClr val="B8531D"/>
                </a:solidFill>
                <a:latin typeface="Times New Roman"/>
                <a:cs typeface="Times New Roman"/>
              </a:rPr>
              <a:t>Phase II (12-48h) - </a:t>
            </a:r>
            <a:r>
              <a:rPr lang="en-US" sz="2400" dirty="0">
                <a:latin typeface="Times New Roman"/>
                <a:cs typeface="Times New Roman"/>
              </a:rPr>
              <a:t>recovery, then sudden deterioration of liver function (enzymes↑)</a:t>
            </a:r>
          </a:p>
          <a:p>
            <a:pPr marL="567690" lvl="1" indent="-214629">
              <a:lnSpc>
                <a:spcPct val="100000"/>
              </a:lnSpc>
              <a:spcBef>
                <a:spcPts val="409"/>
              </a:spcBef>
              <a:buFont typeface="Arial MT"/>
              <a:buChar char="•"/>
              <a:tabLst>
                <a:tab pos="568325" algn="l"/>
              </a:tabLst>
            </a:pPr>
            <a:r>
              <a:rPr lang="en-US" sz="2400" b="1" dirty="0">
                <a:solidFill>
                  <a:srgbClr val="B8531D"/>
                </a:solidFill>
                <a:latin typeface="Times New Roman"/>
                <a:cs typeface="Times New Roman"/>
              </a:rPr>
              <a:t>III phase (2-4 days) - </a:t>
            </a:r>
            <a:r>
              <a:rPr lang="en-US" sz="2400" dirty="0">
                <a:latin typeface="Times New Roman"/>
                <a:cs typeface="Times New Roman"/>
              </a:rPr>
              <a:t>weakening of the heart and lungs; SEC; convulsions and death...</a:t>
            </a:r>
            <a:endParaRPr lang="sr-Cyrl-RS"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828800" y="631969"/>
            <a:ext cx="6544309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spc="-25"/>
              <a:t>Muscimol , ibothenic acid</a:t>
            </a:r>
            <a:endParaRPr sz="3600" dirty="0"/>
          </a:p>
        </p:txBody>
      </p:sp>
      <p:sp>
        <p:nvSpPr>
          <p:cNvPr id="8" name="object 8"/>
          <p:cNvSpPr txBox="1"/>
          <p:nvPr/>
        </p:nvSpPr>
        <p:spPr>
          <a:xfrm>
            <a:off x="703884" y="1701512"/>
            <a:ext cx="6612255" cy="3653564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280670" indent="-268605">
              <a:lnSpc>
                <a:spcPct val="100000"/>
              </a:lnSpc>
              <a:spcBef>
                <a:spcPts val="490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sz="2750" i="1" spc="20" dirty="0">
                <a:latin typeface="Times New Roman"/>
                <a:cs typeface="Times New Roman"/>
              </a:rPr>
              <a:t>Amanita</a:t>
            </a:r>
            <a:r>
              <a:rPr sz="2750" i="1" spc="-40" dirty="0">
                <a:latin typeface="Times New Roman"/>
                <a:cs typeface="Times New Roman"/>
              </a:rPr>
              <a:t> </a:t>
            </a:r>
            <a:r>
              <a:rPr sz="2750" i="1" spc="5" dirty="0">
                <a:latin typeface="Times New Roman"/>
                <a:cs typeface="Times New Roman"/>
              </a:rPr>
              <a:t>muscaria</a:t>
            </a:r>
            <a:r>
              <a:rPr sz="2750" i="1" dirty="0">
                <a:latin typeface="Times New Roman"/>
                <a:cs typeface="Times New Roman"/>
              </a:rPr>
              <a:t> </a:t>
            </a:r>
            <a:r>
              <a:rPr sz="2750" i="1" spc="5" dirty="0">
                <a:latin typeface="Times New Roman"/>
                <a:cs typeface="Times New Roman"/>
              </a:rPr>
              <a:t>–</a:t>
            </a:r>
            <a:r>
              <a:rPr sz="2750" i="1" spc="105" dirty="0">
                <a:latin typeface="Times New Roman"/>
                <a:cs typeface="Times New Roman"/>
              </a:rPr>
              <a:t> </a:t>
            </a:r>
            <a:r>
              <a:rPr lang="en-US" sz="2750" spc="-30" dirty="0">
                <a:latin typeface="Times New Roman"/>
                <a:cs typeface="Times New Roman"/>
              </a:rPr>
              <a:t>flycatcher</a:t>
            </a:r>
            <a:endParaRPr sz="2750" dirty="0">
              <a:latin typeface="Times New Roman"/>
              <a:cs typeface="Times New Roman"/>
            </a:endParaRPr>
          </a:p>
          <a:p>
            <a:pPr marL="280670" indent="-268605">
              <a:lnSpc>
                <a:spcPct val="100000"/>
              </a:lnSpc>
              <a:spcBef>
                <a:spcPts val="39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b="1" spc="-30" dirty="0" err="1">
                <a:latin typeface="Times New Roman"/>
                <a:cs typeface="Times New Roman"/>
              </a:rPr>
              <a:t>muscimol</a:t>
            </a:r>
            <a:r>
              <a:rPr lang="en-US" sz="2750" b="1" spc="-30" dirty="0">
                <a:latin typeface="Times New Roman"/>
                <a:cs typeface="Times New Roman"/>
              </a:rPr>
              <a:t> – hallucinogen;</a:t>
            </a:r>
          </a:p>
          <a:p>
            <a:pPr marL="280670" indent="-268605">
              <a:lnSpc>
                <a:spcPct val="100000"/>
              </a:lnSpc>
              <a:spcBef>
                <a:spcPts val="39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b="1" spc="-30" dirty="0" err="1">
                <a:latin typeface="Times New Roman"/>
                <a:cs typeface="Times New Roman"/>
              </a:rPr>
              <a:t>Ibotenic</a:t>
            </a:r>
            <a:r>
              <a:rPr lang="en-US" sz="2750" b="1" spc="-30" dirty="0">
                <a:latin typeface="Times New Roman"/>
                <a:cs typeface="Times New Roman"/>
              </a:rPr>
              <a:t> acid – insecticide;</a:t>
            </a:r>
            <a:endParaRPr lang="sr-Latn-RS" sz="2750" b="1" spc="-30" dirty="0">
              <a:latin typeface="Times New Roman"/>
              <a:cs typeface="Times New Roman"/>
            </a:endParaRPr>
          </a:p>
          <a:p>
            <a:pPr marL="280670" indent="-268605">
              <a:lnSpc>
                <a:spcPct val="100000"/>
              </a:lnSpc>
              <a:spcBef>
                <a:spcPts val="39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spc="-35" dirty="0">
                <a:latin typeface="Times New Roman"/>
                <a:cs typeface="Times New Roman"/>
              </a:rPr>
              <a:t>It was used in rituals (more than 3000 years) of Asian and Indian tribes;</a:t>
            </a:r>
            <a:endParaRPr lang="sr-Latn-RS" sz="2750" spc="-35" dirty="0">
              <a:latin typeface="Times New Roman"/>
              <a:cs typeface="Times New Roman"/>
            </a:endParaRPr>
          </a:p>
          <a:p>
            <a:pPr marL="280670" indent="-268605">
              <a:lnSpc>
                <a:spcPct val="100000"/>
              </a:lnSpc>
              <a:spcBef>
                <a:spcPts val="39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b="1" spc="15" dirty="0">
                <a:solidFill>
                  <a:srgbClr val="B8531D"/>
                </a:solidFill>
                <a:latin typeface="Times New Roman"/>
                <a:cs typeface="Times New Roman"/>
              </a:rPr>
              <a:t>effects</a:t>
            </a:r>
            <a:r>
              <a:rPr lang="en-US" sz="2750" b="1" spc="15" dirty="0">
                <a:latin typeface="Times New Roman"/>
                <a:cs typeface="Times New Roman"/>
              </a:rPr>
              <a:t>: unsteady gait, euphoria, hallucinations</a:t>
            </a:r>
            <a:r>
              <a:rPr lang="en-US" sz="2750" b="1" spc="15" dirty="0">
                <a:solidFill>
                  <a:srgbClr val="B8531D"/>
                </a:solidFill>
                <a:latin typeface="Times New Roman"/>
                <a:cs typeface="Times New Roman"/>
              </a:rPr>
              <a:t>; overdose - </a:t>
            </a:r>
            <a:r>
              <a:rPr lang="en-US" sz="2750" b="1" spc="15" dirty="0">
                <a:latin typeface="Times New Roman"/>
                <a:cs typeface="Times New Roman"/>
              </a:rPr>
              <a:t>psychosis, and coma..</a:t>
            </a:r>
            <a:endParaRPr lang="ru-RU" sz="2750" dirty="0">
              <a:latin typeface="Times New Roman"/>
              <a:cs typeface="Times New Roman"/>
            </a:endParaRPr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58000" y="1371600"/>
            <a:ext cx="1981200" cy="1688591"/>
          </a:xfrm>
          <a:prstGeom prst="rect">
            <a:avLst/>
          </a:prstGeom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756839" y="482679"/>
            <a:ext cx="3516629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3600" spc="-5" dirty="0"/>
              <a:t>Snake toxins</a:t>
            </a:r>
            <a:endParaRPr sz="3600" dirty="0"/>
          </a:p>
        </p:txBody>
      </p:sp>
      <p:sp>
        <p:nvSpPr>
          <p:cNvPr id="6" name="object 6"/>
          <p:cNvSpPr txBox="1"/>
          <p:nvPr/>
        </p:nvSpPr>
        <p:spPr>
          <a:xfrm>
            <a:off x="627684" y="1614866"/>
            <a:ext cx="7774940" cy="4192814"/>
          </a:xfrm>
          <a:prstGeom prst="rect">
            <a:avLst/>
          </a:prstGeom>
        </p:spPr>
        <p:txBody>
          <a:bodyPr vert="horz" wrap="square" lIns="0" tIns="62865" rIns="0" bIns="0" rtlCol="0">
            <a:spAutoFit/>
          </a:bodyPr>
          <a:lstStyle/>
          <a:p>
            <a:pPr marL="280670" indent="-268605">
              <a:lnSpc>
                <a:spcPct val="100000"/>
              </a:lnSpc>
              <a:spcBef>
                <a:spcPts val="49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spc="5" dirty="0">
                <a:latin typeface="Times New Roman"/>
                <a:cs typeface="Times New Roman"/>
              </a:rPr>
              <a:t>Made up of </a:t>
            </a:r>
            <a:r>
              <a:rPr lang="en-US" sz="2750" i="1" spc="5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numerous enzymes</a:t>
            </a:r>
            <a:endParaRPr lang="sr-Latn-RS" sz="2750" i="1" spc="5" dirty="0">
              <a:solidFill>
                <a:schemeClr val="accent6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469265" indent="-457200">
              <a:lnSpc>
                <a:spcPct val="100000"/>
              </a:lnSpc>
              <a:spcBef>
                <a:spcPts val="495"/>
              </a:spcBef>
              <a:buSzPct val="81818"/>
              <a:buFont typeface="Arial" panose="020B0604020202020204" pitchFamily="34" charset="0"/>
              <a:buChar char="•"/>
              <a:tabLst>
                <a:tab pos="280670" algn="l"/>
                <a:tab pos="281305" algn="l"/>
              </a:tabLst>
            </a:pPr>
            <a:r>
              <a:rPr lang="en-US" sz="2750" spc="35" dirty="0">
                <a:latin typeface="Times New Roman"/>
                <a:cs typeface="Times New Roman"/>
              </a:rPr>
              <a:t>snake venom usually contains:</a:t>
            </a:r>
          </a:p>
          <a:p>
            <a:pPr marL="469265" indent="-457200">
              <a:lnSpc>
                <a:spcPct val="100000"/>
              </a:lnSpc>
              <a:spcBef>
                <a:spcPts val="495"/>
              </a:spcBef>
              <a:buSzPct val="81818"/>
              <a:buFont typeface="Times New Roman" panose="02020603050405020304" pitchFamily="18" charset="0"/>
              <a:buChar char="₋"/>
              <a:tabLst>
                <a:tab pos="280670" algn="l"/>
                <a:tab pos="281305" algn="l"/>
              </a:tabLst>
            </a:pPr>
            <a:r>
              <a:rPr lang="en-US" sz="2750" b="1" spc="35" dirty="0">
                <a:latin typeface="Times New Roman"/>
                <a:cs typeface="Times New Roman"/>
              </a:rPr>
              <a:t>proteolytic enzymes </a:t>
            </a:r>
            <a:r>
              <a:rPr lang="en-US" sz="2750" spc="35" dirty="0">
                <a:latin typeface="Times New Roman"/>
                <a:cs typeface="Times New Roman"/>
              </a:rPr>
              <a:t>(proteinases)</a:t>
            </a:r>
          </a:p>
          <a:p>
            <a:pPr marL="469265" indent="-457200">
              <a:lnSpc>
                <a:spcPct val="100000"/>
              </a:lnSpc>
              <a:spcBef>
                <a:spcPts val="495"/>
              </a:spcBef>
              <a:buSzPct val="81818"/>
              <a:buFont typeface="Times New Roman" panose="02020603050405020304" pitchFamily="18" charset="0"/>
              <a:buChar char="₋"/>
              <a:tabLst>
                <a:tab pos="280670" algn="l"/>
                <a:tab pos="281305" algn="l"/>
              </a:tabLst>
            </a:pPr>
            <a:r>
              <a:rPr lang="en-US" sz="2750" b="1" spc="35" dirty="0">
                <a:latin typeface="Times New Roman"/>
                <a:cs typeface="Times New Roman"/>
              </a:rPr>
              <a:t>lipolytic enzymes </a:t>
            </a:r>
            <a:r>
              <a:rPr lang="en-US" sz="2750" spc="35" dirty="0">
                <a:latin typeface="Times New Roman"/>
                <a:cs typeface="Times New Roman"/>
              </a:rPr>
              <a:t>(phospholipases and </a:t>
            </a:r>
            <a:r>
              <a:rPr lang="en-US" sz="2750" spc="35" dirty="0" err="1">
                <a:latin typeface="Times New Roman"/>
                <a:cs typeface="Times New Roman"/>
              </a:rPr>
              <a:t>cholinesterases</a:t>
            </a:r>
            <a:r>
              <a:rPr lang="en-US" sz="2750" spc="35" dirty="0">
                <a:latin typeface="Times New Roman"/>
                <a:cs typeface="Times New Roman"/>
              </a:rPr>
              <a:t>)</a:t>
            </a:r>
          </a:p>
          <a:p>
            <a:pPr marL="469265" indent="-457200">
              <a:lnSpc>
                <a:spcPct val="100000"/>
              </a:lnSpc>
              <a:spcBef>
                <a:spcPts val="495"/>
              </a:spcBef>
              <a:buSzPct val="81818"/>
              <a:buFont typeface="Times New Roman" panose="02020603050405020304" pitchFamily="18" charset="0"/>
              <a:buChar char="₋"/>
              <a:tabLst>
                <a:tab pos="280670" algn="l"/>
                <a:tab pos="281305" algn="l"/>
              </a:tabLst>
            </a:pPr>
            <a:r>
              <a:rPr lang="en-US" sz="2750" spc="35" dirty="0">
                <a:latin typeface="Times New Roman"/>
                <a:cs typeface="Times New Roman"/>
              </a:rPr>
              <a:t>enzymes involved in the </a:t>
            </a:r>
            <a:r>
              <a:rPr lang="en-US" sz="2750" b="1" spc="35" dirty="0">
                <a:latin typeface="Times New Roman"/>
                <a:cs typeface="Times New Roman"/>
              </a:rPr>
              <a:t>breakdown of connective tissue</a:t>
            </a:r>
            <a:r>
              <a:rPr lang="sr-Latn-RS" sz="2750" b="1" spc="35" dirty="0">
                <a:latin typeface="Times New Roman"/>
                <a:cs typeface="Times New Roman"/>
              </a:rPr>
              <a:t> </a:t>
            </a:r>
            <a:r>
              <a:rPr lang="en-US" sz="2750" spc="35" dirty="0">
                <a:latin typeface="Times New Roman"/>
                <a:cs typeface="Times New Roman"/>
              </a:rPr>
              <a:t>(hyaluronidase)</a:t>
            </a:r>
            <a:endParaRPr lang="sr-Latn-RS" sz="2750" spc="35" dirty="0">
              <a:latin typeface="Times New Roman"/>
              <a:cs typeface="Times New Roman"/>
            </a:endParaRPr>
          </a:p>
          <a:p>
            <a:pPr marL="280670" indent="-268605">
              <a:lnSpc>
                <a:spcPct val="100000"/>
              </a:lnSpc>
              <a:spcBef>
                <a:spcPts val="49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spc="5" dirty="0">
                <a:latin typeface="Times New Roman"/>
                <a:cs typeface="Times New Roman"/>
              </a:rPr>
              <a:t>the content of enzymes in the venom of different snakes can vary</a:t>
            </a:r>
            <a:endParaRPr lang="ru-RU" sz="275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04800" y="1763598"/>
            <a:ext cx="8534400" cy="4724400"/>
            <a:chOff x="457200" y="2133600"/>
            <a:chExt cx="8534400" cy="47244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33600" y="3191255"/>
              <a:ext cx="6858000" cy="366674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57200" y="2133600"/>
              <a:ext cx="4267200" cy="2133600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982472" y="606628"/>
            <a:ext cx="6670675" cy="1156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201670" indent="-345440">
              <a:lnSpc>
                <a:spcPct val="100000"/>
              </a:lnSpc>
              <a:spcBef>
                <a:spcPts val="100"/>
              </a:spcBef>
              <a:buFont typeface="Wingdings"/>
              <a:buChar char=""/>
              <a:tabLst>
                <a:tab pos="3202305" algn="l"/>
              </a:tabLst>
            </a:pPr>
            <a:r>
              <a:rPr lang="sr-Latn-RS" sz="2400" b="1" spc="5" dirty="0">
                <a:latin typeface="Times New Roman"/>
                <a:cs typeface="Times New Roman"/>
              </a:rPr>
              <a:t>DIC</a:t>
            </a:r>
            <a:endParaRPr sz="2400" dirty="0">
              <a:latin typeface="Times New Roman"/>
              <a:cs typeface="Times New Roman"/>
            </a:endParaRPr>
          </a:p>
          <a:p>
            <a:pPr marL="368935" indent="-356870">
              <a:lnSpc>
                <a:spcPct val="100000"/>
              </a:lnSpc>
              <a:spcBef>
                <a:spcPts val="5"/>
              </a:spcBef>
              <a:buFont typeface="Wingdings"/>
              <a:buChar char=""/>
              <a:tabLst>
                <a:tab pos="369570" algn="l"/>
              </a:tabLst>
            </a:pPr>
            <a:r>
              <a:rPr lang="en-US" sz="2400" b="1" spc="5" dirty="0">
                <a:latin typeface="Times New Roman"/>
                <a:cs typeface="Times New Roman"/>
              </a:rPr>
              <a:t>Initiation of an allergic reaction in response to</a:t>
            </a:r>
            <a:r>
              <a:rPr lang="sr-Latn-RS" sz="2400" b="1" spc="5" dirty="0">
                <a:latin typeface="Times New Roman"/>
                <a:cs typeface="Times New Roman"/>
              </a:rPr>
              <a:t> </a:t>
            </a:r>
            <a:r>
              <a:rPr lang="en-US" sz="2400" b="1" spc="5" dirty="0">
                <a:latin typeface="Times New Roman"/>
                <a:cs typeface="Times New Roman"/>
              </a:rPr>
              <a:t>snake venom antigens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66800" y="609600"/>
            <a:ext cx="749871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/>
              <a:t>Examples of chronic intoxications</a:t>
            </a:r>
            <a:endParaRPr sz="3600" dirty="0"/>
          </a:p>
        </p:txBody>
      </p:sp>
      <p:sp>
        <p:nvSpPr>
          <p:cNvPr id="7" name="object 7"/>
          <p:cNvSpPr txBox="1"/>
          <p:nvPr/>
        </p:nvSpPr>
        <p:spPr>
          <a:xfrm>
            <a:off x="627684" y="1690939"/>
            <a:ext cx="3854450" cy="2435923"/>
          </a:xfrm>
          <a:prstGeom prst="rect">
            <a:avLst/>
          </a:prstGeom>
        </p:spPr>
        <p:txBody>
          <a:bodyPr vert="horz" wrap="square" lIns="0" tIns="62865" rIns="0" bIns="0" rtlCol="0">
            <a:spAutoFit/>
          </a:bodyPr>
          <a:lstStyle/>
          <a:p>
            <a:pPr marL="280670" indent="-268605">
              <a:lnSpc>
                <a:spcPct val="100000"/>
              </a:lnSpc>
              <a:spcBef>
                <a:spcPts val="49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spc="-50" dirty="0">
                <a:latin typeface="Times New Roman"/>
                <a:cs typeface="Times New Roman"/>
              </a:rPr>
              <a:t>Toxic hepatopathies</a:t>
            </a:r>
            <a:endParaRPr lang="sr-Latn-RS" sz="2750" spc="-50" dirty="0">
              <a:latin typeface="Times New Roman"/>
              <a:cs typeface="Times New Roman"/>
            </a:endParaRPr>
          </a:p>
          <a:p>
            <a:pPr marL="280670" indent="-268605">
              <a:lnSpc>
                <a:spcPct val="100000"/>
              </a:lnSpc>
              <a:spcBef>
                <a:spcPts val="49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spc="-50" dirty="0">
                <a:latin typeface="Times New Roman"/>
                <a:cs typeface="Times New Roman"/>
              </a:rPr>
              <a:t>Toxic</a:t>
            </a:r>
            <a:r>
              <a:rPr lang="sr-Latn-RS" sz="2750" spc="-50" dirty="0">
                <a:latin typeface="Times New Roman"/>
                <a:cs typeface="Times New Roman"/>
              </a:rPr>
              <a:t> </a:t>
            </a:r>
            <a:r>
              <a:rPr lang="en-US" sz="2750" spc="-50" dirty="0">
                <a:latin typeface="Times New Roman"/>
                <a:cs typeface="Times New Roman"/>
              </a:rPr>
              <a:t>nephropathy</a:t>
            </a:r>
            <a:endParaRPr lang="sr-Latn-RS" sz="2750" spc="-50" dirty="0">
              <a:latin typeface="Times New Roman"/>
              <a:cs typeface="Times New Roman"/>
            </a:endParaRPr>
          </a:p>
          <a:p>
            <a:pPr marL="280670" indent="-268605">
              <a:lnSpc>
                <a:spcPct val="100000"/>
              </a:lnSpc>
              <a:spcBef>
                <a:spcPts val="49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spc="-50" dirty="0">
                <a:latin typeface="Times New Roman"/>
                <a:cs typeface="Times New Roman"/>
              </a:rPr>
              <a:t>Toxic neuropathies</a:t>
            </a:r>
            <a:endParaRPr lang="sr-Latn-RS" sz="2750" spc="-50" dirty="0">
              <a:latin typeface="Times New Roman"/>
              <a:cs typeface="Times New Roman"/>
            </a:endParaRPr>
          </a:p>
          <a:p>
            <a:pPr marL="280670" indent="-268605">
              <a:lnSpc>
                <a:spcPct val="100000"/>
              </a:lnSpc>
              <a:spcBef>
                <a:spcPts val="49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spc="-50" dirty="0">
                <a:latin typeface="Times New Roman"/>
                <a:cs typeface="Times New Roman"/>
              </a:rPr>
              <a:t>Toxic pneumopathy</a:t>
            </a:r>
            <a:endParaRPr lang="sr-Latn-RS" sz="2750" spc="-50" dirty="0">
              <a:latin typeface="Times New Roman"/>
              <a:cs typeface="Times New Roman"/>
            </a:endParaRPr>
          </a:p>
          <a:p>
            <a:pPr marL="280670" indent="-268605">
              <a:lnSpc>
                <a:spcPct val="100000"/>
              </a:lnSpc>
              <a:spcBef>
                <a:spcPts val="49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spc="-50" dirty="0">
                <a:latin typeface="Times New Roman"/>
                <a:cs typeface="Times New Roman"/>
              </a:rPr>
              <a:t>Toxic </a:t>
            </a:r>
            <a:r>
              <a:rPr lang="en-US" sz="2750" spc="-50" dirty="0" err="1">
                <a:latin typeface="Times New Roman"/>
                <a:cs typeface="Times New Roman"/>
              </a:rPr>
              <a:t>hematopathies</a:t>
            </a:r>
            <a:endParaRPr sz="275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194242" y="457200"/>
            <a:ext cx="475551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3600" spc="-25"/>
              <a:t>Toxic hepatopathies</a:t>
            </a:r>
            <a:endParaRPr sz="3600" dirty="0"/>
          </a:p>
        </p:txBody>
      </p:sp>
      <p:sp>
        <p:nvSpPr>
          <p:cNvPr id="6" name="object 6"/>
          <p:cNvSpPr txBox="1"/>
          <p:nvPr/>
        </p:nvSpPr>
        <p:spPr>
          <a:xfrm>
            <a:off x="703884" y="1816049"/>
            <a:ext cx="7216775" cy="3438121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en-US" sz="2750" spc="-25" dirty="0">
                <a:latin typeface="Times New Roman"/>
                <a:cs typeface="Times New Roman"/>
              </a:rPr>
              <a:t>Becoming:</a:t>
            </a:r>
            <a:endParaRPr lang="sr-Latn-RS" sz="2750" spc="-25" dirty="0"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spcBef>
                <a:spcPts val="110"/>
              </a:spcBef>
              <a:buFont typeface="Arial" panose="020B0604020202020204" pitchFamily="34" charset="0"/>
              <a:buChar char="•"/>
            </a:pPr>
            <a:r>
              <a:rPr lang="en-US" sz="2750" spc="-30" dirty="0">
                <a:latin typeface="Times New Roman"/>
                <a:cs typeface="Times New Roman"/>
              </a:rPr>
              <a:t>as a consequence of the process of </a:t>
            </a:r>
            <a:r>
              <a:rPr lang="en-US" sz="2750" spc="-3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biotransformation</a:t>
            </a:r>
            <a:r>
              <a:rPr lang="en-US" sz="2750" spc="-30" dirty="0">
                <a:latin typeface="Times New Roman"/>
                <a:cs typeface="Times New Roman"/>
              </a:rPr>
              <a:t> in the liver</a:t>
            </a:r>
          </a:p>
          <a:p>
            <a:pPr marL="469900" indent="-457200">
              <a:lnSpc>
                <a:spcPct val="100000"/>
              </a:lnSpc>
              <a:spcBef>
                <a:spcPts val="110"/>
              </a:spcBef>
              <a:buFont typeface="Arial" panose="020B0604020202020204" pitchFamily="34" charset="0"/>
              <a:buChar char="•"/>
            </a:pPr>
            <a:r>
              <a:rPr lang="en-US" sz="2750" spc="-30" dirty="0">
                <a:latin typeface="Times New Roman"/>
                <a:cs typeface="Times New Roman"/>
              </a:rPr>
              <a:t>due to the </a:t>
            </a:r>
            <a:r>
              <a:rPr lang="en-US" sz="2750" b="1" spc="-30" dirty="0">
                <a:latin typeface="Times New Roman"/>
                <a:cs typeface="Times New Roman"/>
              </a:rPr>
              <a:t>accumulation</a:t>
            </a:r>
            <a:r>
              <a:rPr lang="en-US" sz="2750" spc="-30" dirty="0">
                <a:latin typeface="Times New Roman"/>
                <a:cs typeface="Times New Roman"/>
              </a:rPr>
              <a:t> of toxic substances that disrupt protein synthesis in hepatocytes</a:t>
            </a:r>
          </a:p>
          <a:p>
            <a:pPr marL="469900" indent="-457200">
              <a:lnSpc>
                <a:spcPct val="100000"/>
              </a:lnSpc>
              <a:spcBef>
                <a:spcPts val="110"/>
              </a:spcBef>
              <a:buFont typeface="Arial" panose="020B0604020202020204" pitchFamily="34" charset="0"/>
              <a:buChar char="•"/>
            </a:pPr>
            <a:r>
              <a:rPr lang="en-US" sz="2750" b="1" spc="-30" dirty="0">
                <a:latin typeface="Times New Roman"/>
                <a:cs typeface="Times New Roman"/>
              </a:rPr>
              <a:t>damage to the liver parenchyma</a:t>
            </a:r>
            <a:r>
              <a:rPr lang="en-US" sz="2750" spc="-30" dirty="0">
                <a:latin typeface="Times New Roman"/>
                <a:cs typeface="Times New Roman"/>
              </a:rPr>
              <a:t>, with stimulation of the connective tissue and the development of </a:t>
            </a:r>
            <a:r>
              <a:rPr lang="en-US" sz="2750" spc="-3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liver cirrhosis</a:t>
            </a:r>
            <a:endParaRPr sz="2750" dirty="0">
              <a:solidFill>
                <a:schemeClr val="accent6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E7EBEC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219456" y="286511"/>
            <a:ext cx="8705215" cy="6383020"/>
            <a:chOff x="219456" y="286511"/>
            <a:chExt cx="8705215" cy="638302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9456" y="286511"/>
              <a:ext cx="8705088" cy="638251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800" y="329183"/>
              <a:ext cx="8531352" cy="6196584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306324" y="330707"/>
              <a:ext cx="8531225" cy="6196965"/>
            </a:xfrm>
            <a:custGeom>
              <a:avLst/>
              <a:gdLst/>
              <a:ahLst/>
              <a:cxnLst/>
              <a:rect l="l" t="t" r="r" b="b"/>
              <a:pathLst>
                <a:path w="8531225" h="6196965">
                  <a:moveTo>
                    <a:pt x="0" y="128905"/>
                  </a:moveTo>
                  <a:lnTo>
                    <a:pt x="10134" y="78740"/>
                  </a:lnTo>
                  <a:lnTo>
                    <a:pt x="37769" y="37719"/>
                  </a:lnTo>
                  <a:lnTo>
                    <a:pt x="78752" y="10160"/>
                  </a:lnTo>
                  <a:lnTo>
                    <a:pt x="128943" y="0"/>
                  </a:lnTo>
                  <a:lnTo>
                    <a:pt x="8401939" y="0"/>
                  </a:lnTo>
                  <a:lnTo>
                    <a:pt x="8452231" y="10160"/>
                  </a:lnTo>
                  <a:lnTo>
                    <a:pt x="8493125" y="37719"/>
                  </a:lnTo>
                  <a:lnTo>
                    <a:pt x="8520811" y="78740"/>
                  </a:lnTo>
                  <a:lnTo>
                    <a:pt x="8530971" y="128905"/>
                  </a:lnTo>
                  <a:lnTo>
                    <a:pt x="8530971" y="6067475"/>
                  </a:lnTo>
                  <a:lnTo>
                    <a:pt x="8520811" y="6117678"/>
                  </a:lnTo>
                  <a:lnTo>
                    <a:pt x="8493125" y="6158661"/>
                  </a:lnTo>
                  <a:lnTo>
                    <a:pt x="8452231" y="6186297"/>
                  </a:lnTo>
                  <a:lnTo>
                    <a:pt x="8401939" y="6196431"/>
                  </a:lnTo>
                  <a:lnTo>
                    <a:pt x="128943" y="6196431"/>
                  </a:lnTo>
                  <a:lnTo>
                    <a:pt x="78752" y="6186297"/>
                  </a:lnTo>
                  <a:lnTo>
                    <a:pt x="37769" y="6158661"/>
                  </a:lnTo>
                  <a:lnTo>
                    <a:pt x="10134" y="6117678"/>
                  </a:lnTo>
                  <a:lnTo>
                    <a:pt x="0" y="6067475"/>
                  </a:lnTo>
                  <a:lnTo>
                    <a:pt x="0" y="128905"/>
                  </a:lnTo>
                  <a:close/>
                </a:path>
              </a:pathLst>
            </a:custGeom>
            <a:ln w="9144">
              <a:solidFill>
                <a:srgbClr val="A2A1A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39495" y="405384"/>
            <a:ext cx="3386328" cy="3709416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2987611" y="3985148"/>
            <a:ext cx="5752211" cy="996427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573779" algn="l"/>
              </a:tabLst>
            </a:pPr>
            <a:r>
              <a:rPr lang="en-US" sz="3200" spc="5" dirty="0">
                <a:latin typeface="Times New Roman"/>
                <a:cs typeface="Times New Roman"/>
              </a:rPr>
              <a:t>"the dose makes the substance toxic"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4268851" y="1068781"/>
            <a:ext cx="3937000" cy="876935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417830" marR="5080" indent="-405765">
              <a:lnSpc>
                <a:spcPct val="102600"/>
              </a:lnSpc>
              <a:spcBef>
                <a:spcPts val="25"/>
              </a:spcBef>
            </a:pPr>
            <a:r>
              <a:rPr lang="en-US" sz="2750" b="0" spc="-5" dirty="0" err="1"/>
              <a:t>Paracelsius</a:t>
            </a:r>
            <a:r>
              <a:rPr lang="en-US" sz="2750" b="0" spc="-5" dirty="0"/>
              <a:t> (1493-1541) "father of toxicology"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555616" y="2054097"/>
            <a:ext cx="3580765" cy="87630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5080" indent="508634">
              <a:lnSpc>
                <a:spcPct val="102600"/>
              </a:lnSpc>
              <a:spcBef>
                <a:spcPts val="25"/>
              </a:spcBef>
            </a:pPr>
            <a:r>
              <a:rPr lang="en-US" sz="2750" spc="-5" dirty="0">
                <a:latin typeface="Times New Roman"/>
                <a:cs typeface="Times New Roman"/>
              </a:rPr>
              <a:t>All substances are potentially toxic.</a:t>
            </a:r>
            <a:endParaRPr sz="2400" dirty="0">
              <a:latin typeface="Times New Roman"/>
              <a:cs typeface="Times New Roman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368808" y="4885944"/>
            <a:ext cx="8537575" cy="506095"/>
            <a:chOff x="368808" y="4885944"/>
            <a:chExt cx="8537575" cy="506095"/>
          </a:xfrm>
        </p:grpSpPr>
        <p:sp>
          <p:nvSpPr>
            <p:cNvPr id="12" name="object 12"/>
            <p:cNvSpPr/>
            <p:nvPr/>
          </p:nvSpPr>
          <p:spPr>
            <a:xfrm>
              <a:off x="1002791" y="4885944"/>
              <a:ext cx="0" cy="506095"/>
            </a:xfrm>
            <a:custGeom>
              <a:avLst/>
              <a:gdLst/>
              <a:ahLst/>
              <a:cxnLst/>
              <a:rect l="l" t="t" r="r" b="b"/>
              <a:pathLst>
                <a:path h="506095">
                  <a:moveTo>
                    <a:pt x="0" y="0"/>
                  </a:moveTo>
                  <a:lnTo>
                    <a:pt x="0" y="505967"/>
                  </a:lnTo>
                </a:path>
              </a:pathLst>
            </a:custGeom>
            <a:ln w="36576">
              <a:solidFill>
                <a:srgbClr val="B8531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90144" y="4983480"/>
              <a:ext cx="8495030" cy="216535"/>
            </a:xfrm>
            <a:custGeom>
              <a:avLst/>
              <a:gdLst/>
              <a:ahLst/>
              <a:cxnLst/>
              <a:rect l="l" t="t" r="r" b="b"/>
              <a:pathLst>
                <a:path w="8495030" h="216535">
                  <a:moveTo>
                    <a:pt x="8494776" y="0"/>
                  </a:moveTo>
                  <a:lnTo>
                    <a:pt x="0" y="0"/>
                  </a:lnTo>
                  <a:lnTo>
                    <a:pt x="0" y="216408"/>
                  </a:lnTo>
                  <a:lnTo>
                    <a:pt x="8494776" y="216408"/>
                  </a:lnTo>
                  <a:lnTo>
                    <a:pt x="8494776" y="0"/>
                  </a:lnTo>
                  <a:close/>
                </a:path>
              </a:pathLst>
            </a:custGeom>
            <a:solidFill>
              <a:srgbClr val="B853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90144" y="4983480"/>
              <a:ext cx="8495030" cy="216535"/>
            </a:xfrm>
            <a:custGeom>
              <a:avLst/>
              <a:gdLst/>
              <a:ahLst/>
              <a:cxnLst/>
              <a:rect l="l" t="t" r="r" b="b"/>
              <a:pathLst>
                <a:path w="8495030" h="216535">
                  <a:moveTo>
                    <a:pt x="0" y="216408"/>
                  </a:moveTo>
                  <a:lnTo>
                    <a:pt x="8494776" y="216408"/>
                  </a:lnTo>
                  <a:lnTo>
                    <a:pt x="8494776" y="0"/>
                  </a:lnTo>
                  <a:lnTo>
                    <a:pt x="0" y="0"/>
                  </a:lnTo>
                  <a:lnTo>
                    <a:pt x="0" y="216408"/>
                  </a:lnTo>
                  <a:close/>
                </a:path>
              </a:pathLst>
            </a:custGeom>
            <a:ln w="42671">
              <a:solidFill>
                <a:srgbClr val="DEAC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7772400" y="4885944"/>
              <a:ext cx="0" cy="506095"/>
            </a:xfrm>
            <a:custGeom>
              <a:avLst/>
              <a:gdLst/>
              <a:ahLst/>
              <a:cxnLst/>
              <a:rect l="l" t="t" r="r" b="b"/>
              <a:pathLst>
                <a:path h="506095">
                  <a:moveTo>
                    <a:pt x="0" y="0"/>
                  </a:moveTo>
                  <a:lnTo>
                    <a:pt x="0" y="505967"/>
                  </a:lnTo>
                </a:path>
              </a:pathLst>
            </a:custGeom>
            <a:ln w="36576">
              <a:solidFill>
                <a:srgbClr val="B8531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" name="object 16"/>
          <p:cNvGrpSpPr/>
          <p:nvPr/>
        </p:nvGrpSpPr>
        <p:grpSpPr>
          <a:xfrm>
            <a:off x="2968751" y="5468111"/>
            <a:ext cx="2894965" cy="131445"/>
            <a:chOff x="2968751" y="5468111"/>
            <a:chExt cx="2894965" cy="131445"/>
          </a:xfrm>
        </p:grpSpPr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30366" y="5468111"/>
              <a:ext cx="88900" cy="131063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2968752" y="5511799"/>
              <a:ext cx="2894965" cy="43815"/>
            </a:xfrm>
            <a:custGeom>
              <a:avLst/>
              <a:gdLst/>
              <a:ahLst/>
              <a:cxnLst/>
              <a:rect l="l" t="t" r="r" b="b"/>
              <a:pathLst>
                <a:path w="2894965" h="43814">
                  <a:moveTo>
                    <a:pt x="2761615" y="0"/>
                  </a:moveTo>
                  <a:lnTo>
                    <a:pt x="0" y="0"/>
                  </a:lnTo>
                  <a:lnTo>
                    <a:pt x="0" y="43688"/>
                  </a:lnTo>
                  <a:lnTo>
                    <a:pt x="2761615" y="43688"/>
                  </a:lnTo>
                  <a:lnTo>
                    <a:pt x="2761615" y="0"/>
                  </a:lnTo>
                  <a:close/>
                </a:path>
                <a:path w="2894965" h="43814">
                  <a:moveTo>
                    <a:pt x="2894965" y="21844"/>
                  </a:moveTo>
                  <a:lnTo>
                    <a:pt x="2850515" y="0"/>
                  </a:lnTo>
                  <a:lnTo>
                    <a:pt x="2783840" y="0"/>
                  </a:lnTo>
                  <a:lnTo>
                    <a:pt x="2783840" y="43688"/>
                  </a:lnTo>
                  <a:lnTo>
                    <a:pt x="2850515" y="43688"/>
                  </a:lnTo>
                  <a:lnTo>
                    <a:pt x="2894965" y="2184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321360" y="5500827"/>
            <a:ext cx="158877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4175" marR="5080" indent="-372110">
              <a:lnSpc>
                <a:spcPct val="100000"/>
              </a:lnSpc>
              <a:spcBef>
                <a:spcPts val="100"/>
              </a:spcBef>
            </a:pPr>
            <a:r>
              <a:rPr lang="en-US" sz="2400" b="1" spc="-185" dirty="0">
                <a:latin typeface="Times New Roman"/>
                <a:cs typeface="Times New Roman"/>
              </a:rPr>
              <a:t>Therapeutic effect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263130" y="5442915"/>
            <a:ext cx="133286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9715" marR="5080" indent="-247650">
              <a:lnSpc>
                <a:spcPct val="100000"/>
              </a:lnSpc>
              <a:spcBef>
                <a:spcPts val="100"/>
              </a:spcBef>
            </a:pPr>
            <a:r>
              <a:rPr lang="en-US" sz="2400" b="1" spc="-210" dirty="0">
                <a:latin typeface="Times New Roman"/>
                <a:cs typeface="Times New Roman"/>
              </a:rPr>
              <a:t>Toxic effect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355340" y="5742838"/>
            <a:ext cx="202755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 b="1" dirty="0">
                <a:latin typeface="Times New Roman"/>
                <a:cs typeface="Times New Roman"/>
              </a:rPr>
              <a:t>Dose increase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438400" y="609600"/>
            <a:ext cx="467423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spc="-30"/>
              <a:t>Toxic nephropathy</a:t>
            </a:r>
            <a:endParaRPr sz="3600" dirty="0"/>
          </a:p>
        </p:txBody>
      </p:sp>
      <p:sp>
        <p:nvSpPr>
          <p:cNvPr id="6" name="object 6"/>
          <p:cNvSpPr txBox="1"/>
          <p:nvPr/>
        </p:nvSpPr>
        <p:spPr>
          <a:xfrm>
            <a:off x="703884" y="1614866"/>
            <a:ext cx="7425690" cy="3741409"/>
          </a:xfrm>
          <a:prstGeom prst="rect">
            <a:avLst/>
          </a:prstGeom>
        </p:spPr>
        <p:txBody>
          <a:bodyPr vert="horz" wrap="square" lIns="0" tIns="62865" rIns="0" bIns="0" rtlCol="0">
            <a:spAutoFit/>
          </a:bodyPr>
          <a:lstStyle/>
          <a:p>
            <a:pPr marL="280670" indent="-268605">
              <a:lnSpc>
                <a:spcPct val="100000"/>
              </a:lnSpc>
              <a:spcBef>
                <a:spcPts val="49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spc="-25" dirty="0">
                <a:latin typeface="Times New Roman"/>
                <a:cs typeface="Times New Roman"/>
              </a:rPr>
              <a:t>becoming:</a:t>
            </a:r>
            <a:endParaRPr lang="sr-Latn-RS" sz="2750" spc="-25" dirty="0">
              <a:latin typeface="Times New Roman"/>
              <a:cs typeface="Times New Roman"/>
            </a:endParaRPr>
          </a:p>
          <a:p>
            <a:pPr marL="280670" indent="-268605">
              <a:lnSpc>
                <a:spcPct val="100000"/>
              </a:lnSpc>
              <a:spcBef>
                <a:spcPts val="49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spc="-135" dirty="0">
                <a:latin typeface="Times New Roman"/>
                <a:cs typeface="Times New Roman"/>
              </a:rPr>
              <a:t>Due to the excretion of toxic substances</a:t>
            </a:r>
            <a:r>
              <a:rPr lang="sr-Latn-RS" sz="2750" spc="-135" dirty="0">
                <a:latin typeface="Times New Roman"/>
                <a:cs typeface="Times New Roman"/>
              </a:rPr>
              <a:t> </a:t>
            </a:r>
            <a:r>
              <a:rPr lang="en-US" sz="2750" b="1" spc="-135" dirty="0">
                <a:latin typeface="Times New Roman"/>
                <a:cs typeface="Times New Roman"/>
              </a:rPr>
              <a:t>kidneys</a:t>
            </a:r>
            <a:r>
              <a:rPr lang="en-US" sz="2750" spc="-135" dirty="0">
                <a:latin typeface="Times New Roman"/>
                <a:cs typeface="Times New Roman"/>
              </a:rPr>
              <a:t>,</a:t>
            </a:r>
          </a:p>
          <a:p>
            <a:pPr marL="280670" indent="-268605">
              <a:lnSpc>
                <a:spcPct val="100000"/>
              </a:lnSpc>
              <a:spcBef>
                <a:spcPts val="49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750" spc="-135" dirty="0">
                <a:latin typeface="Times New Roman"/>
                <a:cs typeface="Times New Roman"/>
              </a:rPr>
              <a:t>the nephrotoxic effect is particularly pronounced:</a:t>
            </a:r>
            <a:endParaRPr lang="sr-Latn-RS" sz="2750" spc="-135" dirty="0">
              <a:latin typeface="Times New Roman"/>
              <a:cs typeface="Times New Roman"/>
            </a:endParaRPr>
          </a:p>
          <a:p>
            <a:pPr marL="354965" indent="-342900">
              <a:lnSpc>
                <a:spcPct val="100000"/>
              </a:lnSpc>
              <a:spcBef>
                <a:spcPts val="495"/>
              </a:spcBef>
              <a:buSzPct val="81818"/>
              <a:buFont typeface="Arial" panose="020B0604020202020204" pitchFamily="34" charset="0"/>
              <a:buChar char="•"/>
              <a:tabLst>
                <a:tab pos="280670" algn="l"/>
                <a:tab pos="281305" algn="l"/>
              </a:tabLst>
            </a:pPr>
            <a:r>
              <a:rPr lang="en-US" sz="2400" b="1" spc="-40" dirty="0">
                <a:solidFill>
                  <a:srgbClr val="B8531D"/>
                </a:solidFill>
                <a:latin typeface="Times New Roman"/>
                <a:cs typeface="Times New Roman"/>
              </a:rPr>
              <a:t>toxic metals</a:t>
            </a:r>
          </a:p>
          <a:p>
            <a:pPr marL="354965" indent="-342900">
              <a:lnSpc>
                <a:spcPct val="100000"/>
              </a:lnSpc>
              <a:spcBef>
                <a:spcPts val="495"/>
              </a:spcBef>
              <a:buSzPct val="81818"/>
              <a:buFont typeface="Arial" panose="020B0604020202020204" pitchFamily="34" charset="0"/>
              <a:buChar char="•"/>
              <a:tabLst>
                <a:tab pos="280670" algn="l"/>
                <a:tab pos="281305" algn="l"/>
              </a:tabLst>
            </a:pPr>
            <a:r>
              <a:rPr lang="en-US" sz="2400" b="1" spc="-40" dirty="0">
                <a:solidFill>
                  <a:srgbClr val="B8531D"/>
                </a:solidFill>
                <a:latin typeface="Times New Roman"/>
                <a:cs typeface="Times New Roman"/>
              </a:rPr>
              <a:t>solutions containing hydrocarbons</a:t>
            </a:r>
            <a:r>
              <a:rPr sz="2400" b="1" spc="-45" dirty="0">
                <a:solidFill>
                  <a:srgbClr val="B8531D"/>
                </a:solidFill>
                <a:latin typeface="Times New Roman"/>
                <a:cs typeface="Times New Roman"/>
              </a:rPr>
              <a:t>.</a:t>
            </a:r>
            <a:endParaRPr sz="2400" dirty="0">
              <a:latin typeface="Times New Roman"/>
              <a:cs typeface="Times New Roman"/>
            </a:endParaRPr>
          </a:p>
          <a:p>
            <a:pPr marL="280670" indent="-268605">
              <a:lnSpc>
                <a:spcPct val="100000"/>
              </a:lnSpc>
              <a:spcBef>
                <a:spcPts val="29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  <a:tab pos="5610860" algn="l"/>
              </a:tabLst>
            </a:pPr>
            <a:r>
              <a:rPr lang="en-US" sz="2750" b="1" spc="-5" dirty="0">
                <a:latin typeface="Times New Roman"/>
                <a:cs typeface="Times New Roman"/>
              </a:rPr>
              <a:t>damage to tubular function </a:t>
            </a:r>
            <a:r>
              <a:rPr lang="en-US" sz="2750" spc="-5" dirty="0">
                <a:latin typeface="Times New Roman"/>
                <a:cs typeface="Times New Roman"/>
              </a:rPr>
              <a:t>is dominant</a:t>
            </a:r>
            <a:r>
              <a:rPr lang="sr-Latn-RS" sz="2750" spc="-5" dirty="0">
                <a:latin typeface="Times New Roman"/>
                <a:cs typeface="Times New Roman"/>
              </a:rPr>
              <a:t> </a:t>
            </a:r>
            <a:r>
              <a:rPr lang="en-US" sz="2750" spc="-5" dirty="0">
                <a:latin typeface="Times New Roman"/>
                <a:cs typeface="Times New Roman"/>
              </a:rPr>
              <a:t>kidney (reabsorption or secretion)</a:t>
            </a:r>
          </a:p>
          <a:p>
            <a:pPr marL="280670" indent="-268605">
              <a:lnSpc>
                <a:spcPct val="100000"/>
              </a:lnSpc>
              <a:spcBef>
                <a:spcPts val="29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  <a:tab pos="5610860" algn="l"/>
              </a:tabLst>
            </a:pPr>
            <a:r>
              <a:rPr lang="en-US" sz="2750" spc="-5" dirty="0">
                <a:latin typeface="Times New Roman"/>
                <a:cs typeface="Times New Roman"/>
              </a:rPr>
              <a:t>damage to glomerular function occurs less often</a:t>
            </a:r>
            <a:endParaRPr sz="275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246616" y="533400"/>
            <a:ext cx="456692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spc="-25"/>
              <a:t>Toxic neuropathy</a:t>
            </a:r>
            <a:endParaRPr sz="3600" dirty="0"/>
          </a:p>
        </p:txBody>
      </p:sp>
      <p:sp>
        <p:nvSpPr>
          <p:cNvPr id="6" name="object 6"/>
          <p:cNvSpPr txBox="1"/>
          <p:nvPr/>
        </p:nvSpPr>
        <p:spPr>
          <a:xfrm>
            <a:off x="627684" y="1583563"/>
            <a:ext cx="7804784" cy="34805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0670" marR="478155" indent="-268605">
              <a:lnSpc>
                <a:spcPct val="100000"/>
              </a:lnSpc>
              <a:spcBef>
                <a:spcPts val="100"/>
              </a:spcBef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r>
              <a:rPr lang="en-US" sz="2400" dirty="0">
                <a:latin typeface="Times New Roman"/>
                <a:cs typeface="Times New Roman"/>
              </a:rPr>
              <a:t>they depend on </a:t>
            </a:r>
            <a:r>
              <a:rPr lang="en-US" sz="2400" b="1" dirty="0">
                <a:latin typeface="Times New Roman"/>
                <a:cs typeface="Times New Roman"/>
              </a:rPr>
              <a:t>the type of chemical connection </a:t>
            </a:r>
            <a:r>
              <a:rPr lang="en-US" sz="2400" dirty="0">
                <a:latin typeface="Times New Roman"/>
                <a:cs typeface="Times New Roman"/>
              </a:rPr>
              <a:t>that the toxic compound makes at the level of the nervous system</a:t>
            </a:r>
            <a:endParaRPr lang="sr-Latn-RS" sz="2400" dirty="0">
              <a:latin typeface="Times New Roman"/>
              <a:cs typeface="Times New Roman"/>
            </a:endParaRPr>
          </a:p>
          <a:p>
            <a:pPr marL="280670" marR="478155" indent="-268605">
              <a:lnSpc>
                <a:spcPct val="100000"/>
              </a:lnSpc>
              <a:spcBef>
                <a:spcPts val="100"/>
              </a:spcBef>
              <a:buSzPct val="81250"/>
              <a:buFont typeface="Arial MT"/>
              <a:buChar char="•"/>
              <a:tabLst>
                <a:tab pos="280670" algn="l"/>
                <a:tab pos="281305" algn="l"/>
              </a:tabLst>
            </a:pPr>
            <a:endParaRPr lang="en-US" sz="3200" dirty="0">
              <a:latin typeface="Times New Roman"/>
              <a:cs typeface="Times New Roman"/>
            </a:endParaRPr>
          </a:p>
          <a:p>
            <a:pPr marL="696595" lvl="1" indent="-342900">
              <a:lnSpc>
                <a:spcPts val="2855"/>
              </a:lnSpc>
              <a:buFont typeface="Arial" panose="020B0604020202020204" pitchFamily="34" charset="0"/>
              <a:buChar char="•"/>
              <a:tabLst>
                <a:tab pos="568325" algn="l"/>
              </a:tabLst>
            </a:pPr>
            <a:r>
              <a:rPr lang="en-US" sz="2400" b="1" spc="-40" dirty="0">
                <a:latin typeface="Times New Roman"/>
                <a:cs typeface="Times New Roman"/>
              </a:rPr>
              <a:t>organophosphorus compounds</a:t>
            </a:r>
            <a:r>
              <a:rPr lang="en-US" sz="2400" spc="-40" dirty="0">
                <a:latin typeface="Times New Roman"/>
                <a:cs typeface="Times New Roman"/>
              </a:rPr>
              <a:t> react with </a:t>
            </a:r>
            <a:r>
              <a:rPr lang="en-US" sz="2400" spc="-40" dirty="0" err="1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esterases</a:t>
            </a:r>
            <a:endParaRPr lang="en-US" sz="2400" spc="-40" dirty="0">
              <a:solidFill>
                <a:schemeClr val="accent6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353695" lvl="1">
              <a:lnSpc>
                <a:spcPts val="2855"/>
              </a:lnSpc>
              <a:tabLst>
                <a:tab pos="568325" algn="l"/>
              </a:tabLst>
            </a:pPr>
            <a:r>
              <a:rPr lang="en-US" sz="2400" spc="-40" dirty="0">
                <a:latin typeface="Times New Roman"/>
                <a:cs typeface="Times New Roman"/>
              </a:rPr>
              <a:t>cell membranes of neurons, inhibiting them</a:t>
            </a:r>
            <a:r>
              <a:rPr lang="sr-Latn-RS" sz="2400" spc="-40" dirty="0">
                <a:latin typeface="Times New Roman"/>
                <a:cs typeface="Times New Roman"/>
              </a:rPr>
              <a:t> </a:t>
            </a:r>
            <a:r>
              <a:rPr lang="en-US" sz="2400" spc="-40" dirty="0">
                <a:latin typeface="Times New Roman"/>
                <a:cs typeface="Times New Roman"/>
              </a:rPr>
              <a:t>effect, resulting in </a:t>
            </a:r>
            <a:r>
              <a:rPr lang="en-US" sz="2400" spc="-4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axonal degeneration </a:t>
            </a:r>
            <a:r>
              <a:rPr lang="en-US" sz="2400" spc="-40" dirty="0">
                <a:latin typeface="Times New Roman"/>
                <a:cs typeface="Times New Roman"/>
              </a:rPr>
              <a:t>with increased activity of motor neurons</a:t>
            </a:r>
            <a:endParaRPr sz="3000" dirty="0">
              <a:latin typeface="Times New Roman"/>
              <a:cs typeface="Times New Roman"/>
            </a:endParaRPr>
          </a:p>
          <a:p>
            <a:pPr marL="567690" marR="356235" lvl="1" indent="-210820">
              <a:lnSpc>
                <a:spcPct val="101699"/>
              </a:lnSpc>
              <a:buFont typeface="Arial MT"/>
              <a:buChar char="•"/>
              <a:tabLst>
                <a:tab pos="568325" algn="l"/>
              </a:tabLst>
            </a:pPr>
            <a:r>
              <a:rPr lang="en-US" sz="2400" b="1" spc="-10" dirty="0">
                <a:latin typeface="Times New Roman"/>
                <a:cs typeface="Times New Roman"/>
              </a:rPr>
              <a:t>organic compounds </a:t>
            </a:r>
            <a:r>
              <a:rPr lang="en-US" sz="2400" spc="-10" dirty="0">
                <a:latin typeface="Times New Roman"/>
                <a:cs typeface="Times New Roman"/>
              </a:rPr>
              <a:t>of mercury cause damage to the function of the cerebellum and cerebrum and sensory neurons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286000" y="533400"/>
            <a:ext cx="488696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spc="-30"/>
              <a:t>Toxic pneumopathy</a:t>
            </a:r>
            <a:endParaRPr sz="3600" dirty="0"/>
          </a:p>
        </p:txBody>
      </p:sp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07340" indent="-265430">
              <a:lnSpc>
                <a:spcPct val="100000"/>
              </a:lnSpc>
              <a:spcBef>
                <a:spcPts val="110"/>
              </a:spcBef>
              <a:buSzPct val="81818"/>
              <a:buFont typeface="Arial MT"/>
              <a:buChar char="•"/>
              <a:tabLst>
                <a:tab pos="307975" algn="l"/>
                <a:tab pos="308610" algn="l"/>
              </a:tabLst>
            </a:pPr>
            <a:r>
              <a:rPr lang="en-US" dirty="0"/>
              <a:t>acute increase in permeability at the level</a:t>
            </a:r>
          </a:p>
          <a:p>
            <a:pPr marL="307340" indent="-265430">
              <a:lnSpc>
                <a:spcPct val="100000"/>
              </a:lnSpc>
              <a:spcBef>
                <a:spcPts val="110"/>
              </a:spcBef>
              <a:buSzPct val="81818"/>
              <a:buFont typeface="Arial MT"/>
              <a:buChar char="•"/>
              <a:tabLst>
                <a:tab pos="307975" algn="l"/>
                <a:tab pos="308610" algn="l"/>
              </a:tabLst>
            </a:pPr>
            <a:r>
              <a:rPr lang="en-US" b="0" dirty="0"/>
              <a:t>alveolo-capillary membrane and the formation of </a:t>
            </a:r>
            <a:r>
              <a:rPr lang="en-US" b="0" dirty="0">
                <a:solidFill>
                  <a:schemeClr val="accent6">
                    <a:lumMod val="75000"/>
                  </a:schemeClr>
                </a:solidFill>
              </a:rPr>
              <a:t>pulmonary edema</a:t>
            </a:r>
          </a:p>
          <a:p>
            <a:pPr marL="307340" indent="-265430">
              <a:lnSpc>
                <a:spcPct val="100000"/>
              </a:lnSpc>
              <a:spcBef>
                <a:spcPts val="110"/>
              </a:spcBef>
              <a:buSzPct val="81818"/>
              <a:buFont typeface="Arial MT"/>
              <a:buChar char="•"/>
              <a:tabLst>
                <a:tab pos="307975" algn="l"/>
                <a:tab pos="308610" algn="l"/>
              </a:tabLst>
            </a:pPr>
            <a:r>
              <a:rPr lang="en-US" dirty="0"/>
              <a:t>chronic deposition of non-degradable particles</a:t>
            </a:r>
            <a:r>
              <a:rPr lang="en-US" b="0" dirty="0"/>
              <a:t>, proliferation of connective tissue with the onset of </a:t>
            </a:r>
            <a:r>
              <a:rPr lang="en-US" b="0" dirty="0">
                <a:solidFill>
                  <a:schemeClr val="accent6">
                    <a:lumMod val="75000"/>
                  </a:schemeClr>
                </a:solidFill>
              </a:rPr>
              <a:t>pneumoconiosis</a:t>
            </a:r>
          </a:p>
          <a:p>
            <a:pPr marL="307340" indent="-265430">
              <a:lnSpc>
                <a:spcPct val="100000"/>
              </a:lnSpc>
              <a:spcBef>
                <a:spcPts val="110"/>
              </a:spcBef>
              <a:buSzPct val="81818"/>
              <a:buFont typeface="Arial MT"/>
              <a:buChar char="•"/>
              <a:tabLst>
                <a:tab pos="307975" algn="l"/>
                <a:tab pos="308610" algn="l"/>
              </a:tabLst>
            </a:pPr>
            <a:r>
              <a:rPr lang="en-US" b="0" dirty="0"/>
              <a:t>allergens can cause </a:t>
            </a:r>
            <a:r>
              <a:rPr lang="en-US" b="0" dirty="0">
                <a:solidFill>
                  <a:schemeClr val="accent6">
                    <a:lumMod val="75000"/>
                  </a:schemeClr>
                </a:solidFill>
              </a:rPr>
              <a:t>asthma</a:t>
            </a:r>
          </a:p>
          <a:p>
            <a:pPr marL="307340" indent="-265430">
              <a:lnSpc>
                <a:spcPct val="100000"/>
              </a:lnSpc>
              <a:spcBef>
                <a:spcPts val="110"/>
              </a:spcBef>
              <a:buSzPct val="81818"/>
              <a:buFont typeface="Arial MT"/>
              <a:buChar char="•"/>
              <a:tabLst>
                <a:tab pos="307975" algn="l"/>
                <a:tab pos="308610" algn="l"/>
              </a:tabLst>
            </a:pPr>
            <a:r>
              <a:rPr lang="en-US" b="0" dirty="0"/>
              <a:t>long-term irritation with substances present in inhaled air, </a:t>
            </a:r>
            <a:r>
              <a:rPr lang="en-US" b="0" dirty="0">
                <a:solidFill>
                  <a:schemeClr val="accent6">
                    <a:lumMod val="75000"/>
                  </a:schemeClr>
                </a:solidFill>
              </a:rPr>
              <a:t>chronic bronchitis</a:t>
            </a:r>
            <a:endParaRPr b="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168207" y="609600"/>
            <a:ext cx="48075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spc="-30"/>
              <a:t>Toxic hematomastics</a:t>
            </a:r>
            <a:endParaRPr sz="3600" dirty="0"/>
          </a:p>
        </p:txBody>
      </p:sp>
      <p:sp>
        <p:nvSpPr>
          <p:cNvPr id="6" name="object 6"/>
          <p:cNvSpPr txBox="1"/>
          <p:nvPr/>
        </p:nvSpPr>
        <p:spPr>
          <a:xfrm>
            <a:off x="513384" y="1807209"/>
            <a:ext cx="7962900" cy="2138791"/>
          </a:xfrm>
          <a:prstGeom prst="rect">
            <a:avLst/>
          </a:prstGeom>
        </p:spPr>
        <p:txBody>
          <a:bodyPr vert="horz" wrap="square" lIns="0" tIns="5715" rIns="0" bIns="0" rtlCol="0">
            <a:spAutoFit/>
          </a:bodyPr>
          <a:lstStyle/>
          <a:p>
            <a:pPr marL="222885" marR="772160" indent="-210820">
              <a:lnSpc>
                <a:spcPct val="101899"/>
              </a:lnSpc>
              <a:spcBef>
                <a:spcPts val="45"/>
              </a:spcBef>
              <a:buFont typeface="Arial MT"/>
              <a:buChar char="•"/>
              <a:tabLst>
                <a:tab pos="223520" algn="l"/>
                <a:tab pos="4430395" algn="l"/>
                <a:tab pos="6994525" algn="l"/>
              </a:tabLst>
            </a:pPr>
            <a:r>
              <a:rPr lang="en-US" sz="2750" b="1" spc="-25" dirty="0">
                <a:latin typeface="Times New Roman"/>
                <a:cs typeface="Times New Roman"/>
              </a:rPr>
              <a:t>reduced maturation </a:t>
            </a:r>
            <a:r>
              <a:rPr lang="en-US" sz="2750" spc="-25" dirty="0">
                <a:latin typeface="Times New Roman"/>
                <a:cs typeface="Times New Roman"/>
              </a:rPr>
              <a:t>of leukocytes, erythrocytes and platelets in the bone marrow (pancytopenia)</a:t>
            </a:r>
          </a:p>
          <a:p>
            <a:pPr marL="222885" marR="772160" indent="-210820">
              <a:lnSpc>
                <a:spcPct val="101899"/>
              </a:lnSpc>
              <a:spcBef>
                <a:spcPts val="45"/>
              </a:spcBef>
              <a:buFont typeface="Arial MT"/>
              <a:buChar char="•"/>
              <a:tabLst>
                <a:tab pos="223520" algn="l"/>
                <a:tab pos="4430395" algn="l"/>
                <a:tab pos="6994525" algn="l"/>
              </a:tabLst>
            </a:pPr>
            <a:r>
              <a:rPr lang="en-US" sz="2750" b="1" spc="-25" dirty="0">
                <a:latin typeface="Times New Roman"/>
                <a:cs typeface="Times New Roman"/>
              </a:rPr>
              <a:t>disorders in the synthesis of blood coagulation factors</a:t>
            </a:r>
            <a:r>
              <a:rPr lang="sr-Latn-RS" sz="2750" b="1" spc="-25" dirty="0">
                <a:latin typeface="Times New Roman"/>
                <a:cs typeface="Times New Roman"/>
              </a:rPr>
              <a:t> </a:t>
            </a:r>
            <a:r>
              <a:rPr lang="en-US" sz="2750" spc="-25" dirty="0">
                <a:latin typeface="Times New Roman"/>
                <a:cs typeface="Times New Roman"/>
              </a:rPr>
              <a:t>(coagulopathy)</a:t>
            </a:r>
          </a:p>
          <a:p>
            <a:pPr marL="222885" marR="772160" indent="-210820">
              <a:lnSpc>
                <a:spcPct val="101899"/>
              </a:lnSpc>
              <a:spcBef>
                <a:spcPts val="45"/>
              </a:spcBef>
              <a:buFont typeface="Arial MT"/>
              <a:buChar char="•"/>
              <a:tabLst>
                <a:tab pos="223520" algn="l"/>
                <a:tab pos="4430395" algn="l"/>
                <a:tab pos="6994525" algn="l"/>
              </a:tabLst>
            </a:pPr>
            <a:r>
              <a:rPr lang="en-US" sz="2750" b="1" spc="-25" dirty="0">
                <a:latin typeface="Times New Roman"/>
                <a:cs typeface="Times New Roman"/>
              </a:rPr>
              <a:t>malignant transformation </a:t>
            </a:r>
            <a:r>
              <a:rPr lang="en-US" sz="2750" spc="-25" dirty="0">
                <a:latin typeface="Times New Roman"/>
                <a:cs typeface="Times New Roman"/>
              </a:rPr>
              <a:t>of blood cells</a:t>
            </a:r>
            <a:endParaRPr sz="275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800" y="2286000"/>
            <a:ext cx="99822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4800" spc="-5" dirty="0"/>
              <a:t>Thank you for your attention!</a:t>
            </a:r>
            <a:endParaRPr sz="4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133600" y="609600"/>
            <a:ext cx="5666105" cy="629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en-US" spc="5" dirty="0"/>
              <a:t>Endogenic intoxications</a:t>
            </a:r>
            <a:endParaRPr spc="15" dirty="0"/>
          </a:p>
        </p:txBody>
      </p:sp>
      <p:sp>
        <p:nvSpPr>
          <p:cNvPr id="6" name="object 6"/>
          <p:cNvSpPr txBox="1"/>
          <p:nvPr/>
        </p:nvSpPr>
        <p:spPr>
          <a:xfrm>
            <a:off x="780389" y="1586941"/>
            <a:ext cx="7212330" cy="354327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4476115" algn="l"/>
              </a:tabLst>
            </a:pPr>
            <a:r>
              <a:rPr lang="en-US" sz="2750" dirty="0">
                <a:latin typeface="Times New Roman"/>
                <a:cs typeface="Times New Roman"/>
              </a:rPr>
              <a:t>Endogenous intoxication can occur due to:</a:t>
            </a:r>
            <a:endParaRPr lang="sr-Latn-RS" sz="27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4476115" algn="l"/>
              </a:tabLst>
            </a:pPr>
            <a:endParaRPr sz="3600" dirty="0">
              <a:latin typeface="Times New Roman"/>
              <a:cs typeface="Times New Roman"/>
            </a:endParaRPr>
          </a:p>
          <a:p>
            <a:pPr marL="280670" indent="-268605">
              <a:lnSpc>
                <a:spcPct val="100000"/>
              </a:lnSpc>
              <a:spcBef>
                <a:spcPts val="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  <a:tab pos="2058670" algn="l"/>
              </a:tabLst>
            </a:pPr>
            <a:r>
              <a:rPr lang="en-US" sz="2750" b="1" spc="-1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increased production </a:t>
            </a:r>
            <a:r>
              <a:rPr lang="en-US" sz="2750" spc="-10" dirty="0">
                <a:latin typeface="Times New Roman"/>
                <a:cs typeface="Times New Roman"/>
              </a:rPr>
              <a:t>of toxic substances</a:t>
            </a:r>
          </a:p>
          <a:p>
            <a:pPr marL="280670" indent="-268605">
              <a:lnSpc>
                <a:spcPct val="100000"/>
              </a:lnSpc>
              <a:spcBef>
                <a:spcPts val="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  <a:tab pos="2058670" algn="l"/>
              </a:tabLst>
            </a:pPr>
            <a:r>
              <a:rPr lang="en-US" sz="2750" spc="-10" dirty="0">
                <a:latin typeface="Times New Roman"/>
                <a:cs typeface="Times New Roman"/>
              </a:rPr>
              <a:t>of normal formation and </a:t>
            </a:r>
            <a:r>
              <a:rPr lang="en-US" sz="2750" b="1" spc="-1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reduced ability to detoxify</a:t>
            </a:r>
          </a:p>
          <a:p>
            <a:pPr marL="280670" indent="-268605">
              <a:lnSpc>
                <a:spcPct val="100000"/>
              </a:lnSpc>
              <a:spcBef>
                <a:spcPts val="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  <a:tab pos="2058670" algn="l"/>
              </a:tabLst>
            </a:pPr>
            <a:r>
              <a:rPr lang="en-US" sz="2750" spc="-10" dirty="0">
                <a:latin typeface="Times New Roman"/>
                <a:cs typeface="Times New Roman"/>
              </a:rPr>
              <a:t>normal formation and </a:t>
            </a:r>
            <a:r>
              <a:rPr lang="en-US" sz="2750" b="1" spc="-1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reduced ability to eliminate</a:t>
            </a:r>
          </a:p>
          <a:p>
            <a:pPr marL="280670" indent="-268605">
              <a:lnSpc>
                <a:spcPct val="100000"/>
              </a:lnSpc>
              <a:spcBef>
                <a:spcPts val="5"/>
              </a:spcBef>
              <a:buSzPct val="81818"/>
              <a:buFont typeface="Arial MT"/>
              <a:buChar char="•"/>
              <a:tabLst>
                <a:tab pos="280670" algn="l"/>
                <a:tab pos="281305" algn="l"/>
                <a:tab pos="2058670" algn="l"/>
              </a:tabLst>
            </a:pPr>
            <a:r>
              <a:rPr lang="en-US" sz="2750" b="1" spc="-10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resorption of decay </a:t>
            </a:r>
            <a:r>
              <a:rPr lang="en-US" sz="2750" spc="-10" dirty="0">
                <a:latin typeface="Times New Roman"/>
                <a:cs typeface="Times New Roman"/>
              </a:rPr>
              <a:t>products of damaged cells</a:t>
            </a:r>
            <a:endParaRPr sz="275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438400" y="762000"/>
            <a:ext cx="516255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spc="-5" dirty="0"/>
              <a:t>Diabetes ketoacidosis</a:t>
            </a:r>
            <a:endParaRPr sz="3600" dirty="0"/>
          </a:p>
        </p:txBody>
      </p:sp>
      <p:sp>
        <p:nvSpPr>
          <p:cNvPr id="6" name="object 6"/>
          <p:cNvSpPr txBox="1"/>
          <p:nvPr/>
        </p:nvSpPr>
        <p:spPr>
          <a:xfrm>
            <a:off x="627684" y="1692513"/>
            <a:ext cx="7298055" cy="1614170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90"/>
              </a:spcBef>
            </a:pPr>
            <a:r>
              <a:rPr lang="en-US" sz="3200" spc="-10" dirty="0">
                <a:latin typeface="Times New Roman"/>
                <a:cs typeface="Times New Roman"/>
              </a:rPr>
              <a:t>A serious complication of diabetes mellitus</a:t>
            </a:r>
          </a:p>
          <a:p>
            <a:pPr marL="12700">
              <a:lnSpc>
                <a:spcPct val="100000"/>
              </a:lnSpc>
              <a:spcBef>
                <a:spcPts val="390"/>
              </a:spcBef>
            </a:pPr>
            <a:r>
              <a:rPr lang="en-US" sz="3200" spc="-10" dirty="0">
                <a:latin typeface="Times New Roman"/>
                <a:cs typeface="Times New Roman"/>
              </a:rPr>
              <a:t>type 1 (more common)</a:t>
            </a:r>
          </a:p>
          <a:p>
            <a:pPr marL="12700">
              <a:lnSpc>
                <a:spcPct val="100000"/>
              </a:lnSpc>
              <a:spcBef>
                <a:spcPts val="390"/>
              </a:spcBef>
            </a:pPr>
            <a:r>
              <a:rPr lang="en-US" sz="3200" spc="-10" dirty="0">
                <a:latin typeface="Times New Roman"/>
                <a:cs typeface="Times New Roman"/>
              </a:rPr>
              <a:t>type 2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</TotalTime>
  <Words>2539</Words>
  <Application>Microsoft Office PowerPoint</Application>
  <PresentationFormat>On-screen Show (4:3)</PresentationFormat>
  <Paragraphs>483</Paragraphs>
  <Slides>74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81" baseType="lpstr">
      <vt:lpstr>Arial</vt:lpstr>
      <vt:lpstr>Arial MT</vt:lpstr>
      <vt:lpstr>Calibri</vt:lpstr>
      <vt:lpstr>Segoe UI Symbol</vt:lpstr>
      <vt:lpstr>Times New Roman</vt:lpstr>
      <vt:lpstr>Wingdings</vt:lpstr>
      <vt:lpstr>Office Theme</vt:lpstr>
      <vt:lpstr>CHEMICAL ETOLOGICAL FACTORS</vt:lpstr>
      <vt:lpstr>Chemical etyological factors</vt:lpstr>
      <vt:lpstr>Definition of poison</vt:lpstr>
      <vt:lpstr>Chemical etyological factors</vt:lpstr>
      <vt:lpstr>Chemical etyological factors</vt:lpstr>
      <vt:lpstr>Endogenic intoxications</vt:lpstr>
      <vt:lpstr>Paracelsius (1493-1541) "father of toxicology"</vt:lpstr>
      <vt:lpstr>Endogenic intoxications</vt:lpstr>
      <vt:lpstr>Diabetes ketoacidosis</vt:lpstr>
      <vt:lpstr>DM Type 1  Development</vt:lpstr>
      <vt:lpstr>Diabetes ketoacidosis</vt:lpstr>
      <vt:lpstr>Diabetes ketoacidosis</vt:lpstr>
      <vt:lpstr>Hepatic encephalopathy</vt:lpstr>
      <vt:lpstr>Hepatic encephalopathy</vt:lpstr>
      <vt:lpstr>Hepatic encephalopathy</vt:lpstr>
      <vt:lpstr>Hepatic encephalopathy</vt:lpstr>
      <vt:lpstr>Nitroemia (ureemia)</vt:lpstr>
      <vt:lpstr>Exogene intoxing</vt:lpstr>
      <vt:lpstr>PowerPoint Presentation</vt:lpstr>
      <vt:lpstr>Exogene intoxing</vt:lpstr>
      <vt:lpstr>Paths of exotoxin entering the system</vt:lpstr>
      <vt:lpstr>Exogene intoxing</vt:lpstr>
      <vt:lpstr>PowerPoint Presentation</vt:lpstr>
      <vt:lpstr>Exogene intoxing</vt:lpstr>
      <vt:lpstr>PowerPoint Presentation</vt:lpstr>
      <vt:lpstr>Entry of exotoxin through the skin</vt:lpstr>
      <vt:lpstr>Exogene intoxing</vt:lpstr>
      <vt:lpstr>Distribution of toxins in the body</vt:lpstr>
      <vt:lpstr>Biotransformation of xenobiotics</vt:lpstr>
      <vt:lpstr>Biotransformation of xenobiotics</vt:lpstr>
      <vt:lpstr>Biotransformation of xenobiotics</vt:lpstr>
      <vt:lpstr>The purpose of the biotransformation?</vt:lpstr>
      <vt:lpstr>Conversion liposoluble у хидросолубилну  супстанцу</vt:lpstr>
      <vt:lpstr>Phases of biotransformation</vt:lpstr>
      <vt:lpstr>Billirumin metabolism</vt:lpstr>
      <vt:lpstr>Chemical injury</vt:lpstr>
      <vt:lpstr>Toxic effects at cellular level</vt:lpstr>
      <vt:lpstr>ACUTE INTOXICATIONS</vt:lpstr>
      <vt:lpstr>PowerPoint Presentation</vt:lpstr>
      <vt:lpstr>Nicotine intoxication</vt:lpstr>
      <vt:lpstr>Nicotine effect mechanism</vt:lpstr>
      <vt:lpstr>Nicotine intoxication</vt:lpstr>
      <vt:lpstr>Narcotic intoxication</vt:lpstr>
      <vt:lpstr>Dopamine pathways</vt:lpstr>
      <vt:lpstr>PowerPoint Presentation</vt:lpstr>
      <vt:lpstr>Alcohol intoxication</vt:lpstr>
      <vt:lpstr>PowerPoint Presentation</vt:lpstr>
      <vt:lpstr>Progression of intoxication</vt:lpstr>
      <vt:lpstr>Effects of intoxication</vt:lpstr>
      <vt:lpstr>Acute methyl alcohol intoxication</vt:lpstr>
      <vt:lpstr>Intoxication by organophosphate compounds</vt:lpstr>
      <vt:lpstr>muscarinic effects</vt:lpstr>
      <vt:lpstr>PowerPoint Presentation</vt:lpstr>
      <vt:lpstr>Carbon monoxide poisoning</vt:lpstr>
      <vt:lpstr>Carbon monoxide poisoning</vt:lpstr>
      <vt:lpstr>Carbon monoxide poisoning</vt:lpstr>
      <vt:lpstr>Lead poisoning</vt:lpstr>
      <vt:lpstr>Lead poisoning</vt:lpstr>
      <vt:lpstr>Mercury poisoning</vt:lpstr>
      <vt:lpstr>Arsenic poisoning</vt:lpstr>
      <vt:lpstr>Amanita phalloides</vt:lpstr>
      <vt:lpstr>Mushroom poisoning</vt:lpstr>
      <vt:lpstr>Division of mushrooms (according to the active principle)</vt:lpstr>
      <vt:lpstr>Cyclopeptides</vt:lpstr>
      <vt:lpstr>Muscimol , ibothenic acid</vt:lpstr>
      <vt:lpstr>Snake toxins</vt:lpstr>
      <vt:lpstr>PowerPoint Presentation</vt:lpstr>
      <vt:lpstr>Examples of chronic intoxications</vt:lpstr>
      <vt:lpstr>Toxic hepatopathies</vt:lpstr>
      <vt:lpstr>Toxic nephropathy</vt:lpstr>
      <vt:lpstr>Toxic neuropathy</vt:lpstr>
      <vt:lpstr>Toxic pneumopathy</vt:lpstr>
      <vt:lpstr>Toxic hematomastics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ХЕМИЈСКИ ЕТИОЛОШКИ  ФАКТОРИ</dc:title>
  <dc:creator>User</dc:creator>
  <cp:lastModifiedBy>Jelena Đordjević</cp:lastModifiedBy>
  <cp:revision>23</cp:revision>
  <dcterms:created xsi:type="dcterms:W3CDTF">2023-03-13T16:41:31Z</dcterms:created>
  <dcterms:modified xsi:type="dcterms:W3CDTF">2023-08-22T15:03:38Z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2021-08-30T00:00:00Z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2023-03-13T00:00:00Z</vt:filetime>
  </property>
</Properties>
</file>